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 autoCompressPictures="0">
  <p:sldMasterIdLst>
    <p:sldMasterId id="2147483654" r:id="rId1"/>
    <p:sldMasterId id="2147483655" r:id="rId2"/>
    <p:sldMasterId id="2147483656" r:id="rId3"/>
    <p:sldMasterId id="2147483657" r:id="rId4"/>
    <p:sldMasterId id="2147483659" r:id="rId5"/>
  </p:sldMasterIdLst>
  <p:notesMasterIdLst>
    <p:notesMasterId r:id="rId59"/>
  </p:notesMasterIdLst>
  <p:sldIdLst>
    <p:sldId id="256" r:id="rId6"/>
    <p:sldId id="257" r:id="rId7"/>
    <p:sldId id="272" r:id="rId8"/>
    <p:sldId id="273" r:id="rId9"/>
    <p:sldId id="258" r:id="rId10"/>
    <p:sldId id="407" r:id="rId11"/>
    <p:sldId id="409" r:id="rId12"/>
    <p:sldId id="317" r:id="rId13"/>
    <p:sldId id="410" r:id="rId14"/>
    <p:sldId id="320" r:id="rId15"/>
    <p:sldId id="267" r:id="rId16"/>
    <p:sldId id="380" r:id="rId17"/>
    <p:sldId id="381" r:id="rId18"/>
    <p:sldId id="382" r:id="rId19"/>
    <p:sldId id="383" r:id="rId20"/>
    <p:sldId id="384" r:id="rId21"/>
    <p:sldId id="385" r:id="rId22"/>
    <p:sldId id="368" r:id="rId23"/>
    <p:sldId id="395" r:id="rId24"/>
    <p:sldId id="387" r:id="rId25"/>
    <p:sldId id="388" r:id="rId26"/>
    <p:sldId id="430" r:id="rId27"/>
    <p:sldId id="431" r:id="rId28"/>
    <p:sldId id="394" r:id="rId29"/>
    <p:sldId id="334" r:id="rId30"/>
    <p:sldId id="335" r:id="rId31"/>
    <p:sldId id="336" r:id="rId32"/>
    <p:sldId id="428" r:id="rId33"/>
    <p:sldId id="379" r:id="rId34"/>
    <p:sldId id="333" r:id="rId35"/>
    <p:sldId id="370" r:id="rId36"/>
    <p:sldId id="371" r:id="rId37"/>
    <p:sldId id="372" r:id="rId38"/>
    <p:sldId id="373" r:id="rId39"/>
    <p:sldId id="398" r:id="rId40"/>
    <p:sldId id="396" r:id="rId41"/>
    <p:sldId id="271" r:id="rId42"/>
    <p:sldId id="429" r:id="rId43"/>
    <p:sldId id="411" r:id="rId44"/>
    <p:sldId id="412" r:id="rId45"/>
    <p:sldId id="413" r:id="rId46"/>
    <p:sldId id="414" r:id="rId47"/>
    <p:sldId id="415" r:id="rId48"/>
    <p:sldId id="416" r:id="rId49"/>
    <p:sldId id="420" r:id="rId50"/>
    <p:sldId id="421" r:id="rId51"/>
    <p:sldId id="422" r:id="rId52"/>
    <p:sldId id="423" r:id="rId53"/>
    <p:sldId id="424" r:id="rId54"/>
    <p:sldId id="425" r:id="rId55"/>
    <p:sldId id="426" r:id="rId56"/>
    <p:sldId id="417" r:id="rId57"/>
    <p:sldId id="418" r:id="rId58"/>
  </p:sldIdLst>
  <p:sldSz cx="9144000" cy="7019925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21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83615" autoAdjust="0"/>
  </p:normalViewPr>
  <p:slideViewPr>
    <p:cSldViewPr>
      <p:cViewPr varScale="1">
        <p:scale>
          <a:sx n="40" d="100"/>
          <a:sy n="40" d="100"/>
        </p:scale>
        <p:origin x="1296" y="29"/>
      </p:cViewPr>
      <p:guideLst>
        <p:guide orient="horz" pos="221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22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1F8792-5ECC-4B51-8C51-5A474EE81B27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A123D125-7EF6-453E-B15C-69C06AFD1EB5}">
      <dgm:prSet phldrT="[Texto]"/>
      <dgm:spPr/>
      <dgm:t>
        <a:bodyPr/>
        <a:lstStyle/>
        <a:p>
          <a:r>
            <a:rPr lang="en-US" noProof="0" dirty="0" smtClean="0"/>
            <a:t>Profiling and Optimization</a:t>
          </a:r>
          <a:endParaRPr lang="en-US" noProof="0" dirty="0"/>
        </a:p>
      </dgm:t>
    </dgm:pt>
    <dgm:pt modelId="{DC8DCE14-E681-4DD8-AC3A-8595CB65C901}" type="parTrans" cxnId="{0111D394-644C-4171-A261-465F8ABFABAB}">
      <dgm:prSet/>
      <dgm:spPr/>
      <dgm:t>
        <a:bodyPr/>
        <a:lstStyle/>
        <a:p>
          <a:endParaRPr lang="es-ES"/>
        </a:p>
      </dgm:t>
    </dgm:pt>
    <dgm:pt modelId="{8607441D-4507-40D9-A98D-5639FF5522CE}" type="sibTrans" cxnId="{0111D394-644C-4171-A261-465F8ABFABAB}">
      <dgm:prSet/>
      <dgm:spPr/>
      <dgm:t>
        <a:bodyPr/>
        <a:lstStyle/>
        <a:p>
          <a:endParaRPr lang="es-ES"/>
        </a:p>
      </dgm:t>
    </dgm:pt>
    <dgm:pt modelId="{07D97D8B-DB47-4313-BAC3-B6EF37156FEB}">
      <dgm:prSet phldrT="[Texto]"/>
      <dgm:spPr/>
      <dgm:t>
        <a:bodyPr/>
        <a:lstStyle/>
        <a:p>
          <a:r>
            <a:rPr lang="en-US" noProof="0" dirty="0" smtClean="0"/>
            <a:t>Software Development</a:t>
          </a:r>
          <a:endParaRPr lang="en-US" noProof="0" dirty="0"/>
        </a:p>
      </dgm:t>
    </dgm:pt>
    <dgm:pt modelId="{D46EFBB0-507A-46BA-9FA4-56A6F1175BCA}" type="parTrans" cxnId="{968AC3C2-76C1-4AAF-9531-E83EAA10176E}">
      <dgm:prSet/>
      <dgm:spPr/>
      <dgm:t>
        <a:bodyPr/>
        <a:lstStyle/>
        <a:p>
          <a:endParaRPr lang="es-ES"/>
        </a:p>
      </dgm:t>
    </dgm:pt>
    <dgm:pt modelId="{02F46843-FE29-4E86-BAB5-87C20253D978}" type="sibTrans" cxnId="{968AC3C2-76C1-4AAF-9531-E83EAA10176E}">
      <dgm:prSet/>
      <dgm:spPr/>
      <dgm:t>
        <a:bodyPr/>
        <a:lstStyle/>
        <a:p>
          <a:endParaRPr lang="es-ES"/>
        </a:p>
      </dgm:t>
    </dgm:pt>
    <dgm:pt modelId="{E5117543-343F-47EE-8DD7-25BD29417C5D}">
      <dgm:prSet phldrT="[Texto]"/>
      <dgm:spPr/>
      <dgm:t>
        <a:bodyPr/>
        <a:lstStyle/>
        <a:p>
          <a:r>
            <a:rPr lang="en-US" noProof="0" dirty="0" smtClean="0"/>
            <a:t>Data Management</a:t>
          </a:r>
          <a:endParaRPr lang="en-US" noProof="0" dirty="0"/>
        </a:p>
      </dgm:t>
    </dgm:pt>
    <dgm:pt modelId="{799A1866-AEC6-4B4E-B6AC-C3BA46A2571F}" type="parTrans" cxnId="{03C5EBF1-CE94-4E8E-A4C9-771C9E250D06}">
      <dgm:prSet/>
      <dgm:spPr/>
      <dgm:t>
        <a:bodyPr/>
        <a:lstStyle/>
        <a:p>
          <a:endParaRPr lang="es-ES"/>
        </a:p>
      </dgm:t>
    </dgm:pt>
    <dgm:pt modelId="{FB1DB511-904B-4346-A978-E472EF49D194}" type="sibTrans" cxnId="{03C5EBF1-CE94-4E8E-A4C9-771C9E250D06}">
      <dgm:prSet/>
      <dgm:spPr/>
      <dgm:t>
        <a:bodyPr/>
        <a:lstStyle/>
        <a:p>
          <a:endParaRPr lang="es-ES"/>
        </a:p>
      </dgm:t>
    </dgm:pt>
    <dgm:pt modelId="{92E43371-CA92-4830-89D9-7930614048A2}">
      <dgm:prSet phldrT="[Texto]"/>
      <dgm:spPr/>
      <dgm:t>
        <a:bodyPr/>
        <a:lstStyle/>
        <a:p>
          <a:r>
            <a:rPr lang="en-US" noProof="0" dirty="0" smtClean="0"/>
            <a:t>Provide HPC Services</a:t>
          </a:r>
          <a:endParaRPr lang="en-US" noProof="0" dirty="0"/>
        </a:p>
      </dgm:t>
    </dgm:pt>
    <dgm:pt modelId="{3CCC444D-02A7-4D98-B89B-D2A820ACB974}" type="parTrans" cxnId="{5BC28BE3-CCC0-4E8D-A363-72CB62E6ADC8}">
      <dgm:prSet/>
      <dgm:spPr/>
      <dgm:t>
        <a:bodyPr/>
        <a:lstStyle/>
        <a:p>
          <a:endParaRPr lang="es-ES"/>
        </a:p>
      </dgm:t>
    </dgm:pt>
    <dgm:pt modelId="{6B5E989C-26F0-4C0F-A1F4-0639008AFA7A}" type="sibTrans" cxnId="{5BC28BE3-CCC0-4E8D-A363-72CB62E6ADC8}">
      <dgm:prSet/>
      <dgm:spPr/>
      <dgm:t>
        <a:bodyPr/>
        <a:lstStyle/>
        <a:p>
          <a:endParaRPr lang="es-ES"/>
        </a:p>
      </dgm:t>
    </dgm:pt>
    <dgm:pt modelId="{74B06648-8045-49C4-A12F-4B52B5B32E5B}">
      <dgm:prSet phldrT="[Texto]"/>
      <dgm:spPr/>
      <dgm:t>
        <a:bodyPr/>
        <a:lstStyle/>
        <a:p>
          <a:r>
            <a:rPr lang="en-US" noProof="0" dirty="0" smtClean="0"/>
            <a:t>Apply new computational methods</a:t>
          </a:r>
          <a:endParaRPr lang="en-US" noProof="0" dirty="0"/>
        </a:p>
      </dgm:t>
    </dgm:pt>
    <dgm:pt modelId="{7B74BC40-8B28-438D-BB08-0C7B23253E47}" type="parTrans" cxnId="{84312252-8B81-4BCF-B4C1-4D8993BB0DC4}">
      <dgm:prSet/>
      <dgm:spPr/>
      <dgm:t>
        <a:bodyPr/>
        <a:lstStyle/>
        <a:p>
          <a:endParaRPr lang="es-ES"/>
        </a:p>
      </dgm:t>
    </dgm:pt>
    <dgm:pt modelId="{CF700658-26D1-4B1C-BA66-CDDA38D7867D}" type="sibTrans" cxnId="{84312252-8B81-4BCF-B4C1-4D8993BB0DC4}">
      <dgm:prSet/>
      <dgm:spPr/>
      <dgm:t>
        <a:bodyPr/>
        <a:lstStyle/>
        <a:p>
          <a:endParaRPr lang="es-ES"/>
        </a:p>
      </dgm:t>
    </dgm:pt>
    <dgm:pt modelId="{D2A8842A-8A3D-4739-9456-1AB22B514FA3}">
      <dgm:prSet phldrT="[Texto]"/>
      <dgm:spPr/>
      <dgm:t>
        <a:bodyPr/>
        <a:lstStyle/>
        <a:p>
          <a:r>
            <a:rPr lang="en-US" b="0" noProof="0" dirty="0" smtClean="0"/>
            <a:t>Development of HPC user-friendly software framework </a:t>
          </a:r>
          <a:endParaRPr lang="en-US" b="0" noProof="0" dirty="0"/>
        </a:p>
      </dgm:t>
    </dgm:pt>
    <dgm:pt modelId="{217C7EFF-35F1-4B8A-AF87-4EEABDCBA183}" type="parTrans" cxnId="{8D3FC872-85E3-44AB-B073-853E2723F9DF}">
      <dgm:prSet/>
      <dgm:spPr/>
      <dgm:t>
        <a:bodyPr/>
        <a:lstStyle/>
        <a:p>
          <a:endParaRPr lang="es-ES"/>
        </a:p>
      </dgm:t>
    </dgm:pt>
    <dgm:pt modelId="{08D74E64-FF6D-4BA2-BD8E-634ED8078437}" type="sibTrans" cxnId="{8D3FC872-85E3-44AB-B073-853E2723F9DF}">
      <dgm:prSet/>
      <dgm:spPr/>
      <dgm:t>
        <a:bodyPr/>
        <a:lstStyle/>
        <a:p>
          <a:endParaRPr lang="es-ES"/>
        </a:p>
      </dgm:t>
    </dgm:pt>
    <dgm:pt modelId="{F1D3A2A9-43FB-4BAF-BE1F-BA9EFA113388}">
      <dgm:prSet phldrT="[Texto]"/>
      <dgm:spPr/>
      <dgm:t>
        <a:bodyPr/>
        <a:lstStyle/>
        <a:p>
          <a:r>
            <a:rPr lang="en-US" b="0" noProof="0" dirty="0" smtClean="0"/>
            <a:t>Provision of data services</a:t>
          </a:r>
          <a:endParaRPr lang="en-US" b="0" noProof="0" dirty="0"/>
        </a:p>
      </dgm:t>
    </dgm:pt>
    <dgm:pt modelId="{3CC18DD9-796F-4050-B069-46B0B9AE3223}" type="parTrans" cxnId="{49555174-F28B-4549-A25B-5EC35A5554B8}">
      <dgm:prSet/>
      <dgm:spPr/>
      <dgm:t>
        <a:bodyPr/>
        <a:lstStyle/>
        <a:p>
          <a:endParaRPr lang="es-ES"/>
        </a:p>
      </dgm:t>
    </dgm:pt>
    <dgm:pt modelId="{5636A050-0C62-46F3-9539-AB74FAE6B39D}" type="sibTrans" cxnId="{49555174-F28B-4549-A25B-5EC35A5554B8}">
      <dgm:prSet/>
      <dgm:spPr/>
      <dgm:t>
        <a:bodyPr/>
        <a:lstStyle/>
        <a:p>
          <a:endParaRPr lang="es-ES"/>
        </a:p>
      </dgm:t>
    </dgm:pt>
    <dgm:pt modelId="{BDA1E968-8F3C-4862-B0A7-C9E73E870C2D}">
      <dgm:prSet phldrT="[Texto]"/>
      <dgm:spPr/>
      <dgm:t>
        <a:bodyPr/>
        <a:lstStyle/>
        <a:p>
          <a:r>
            <a:rPr lang="en-US" noProof="0" dirty="0" smtClean="0"/>
            <a:t>Big Data in Earth Sciences</a:t>
          </a:r>
          <a:endParaRPr lang="en-US" noProof="0" dirty="0"/>
        </a:p>
      </dgm:t>
    </dgm:pt>
    <dgm:pt modelId="{B7E19142-5ACB-4BB0-B3B2-B809585CE76F}" type="parTrans" cxnId="{CC280872-36D1-4809-B769-772B30825CE7}">
      <dgm:prSet/>
      <dgm:spPr/>
      <dgm:t>
        <a:bodyPr/>
        <a:lstStyle/>
        <a:p>
          <a:endParaRPr lang="es-ES"/>
        </a:p>
      </dgm:t>
    </dgm:pt>
    <dgm:pt modelId="{1898EA31-EB73-4A98-B150-680BB9A52B1C}" type="sibTrans" cxnId="{CC280872-36D1-4809-B769-772B30825CE7}">
      <dgm:prSet/>
      <dgm:spPr/>
      <dgm:t>
        <a:bodyPr/>
        <a:lstStyle/>
        <a:p>
          <a:endParaRPr lang="es-ES"/>
        </a:p>
      </dgm:t>
    </dgm:pt>
    <dgm:pt modelId="{27FDE753-79B6-4E1E-B9EF-6E039F11774C}">
      <dgm:prSet phldrT="[Texto]"/>
      <dgm:spPr/>
      <dgm:t>
        <a:bodyPr/>
        <a:lstStyle/>
        <a:p>
          <a:r>
            <a:rPr lang="en-US" noProof="0" dirty="0" smtClean="0"/>
            <a:t>Support the development of atmospheric research software</a:t>
          </a:r>
          <a:endParaRPr lang="en-US" b="0" noProof="0" dirty="0"/>
        </a:p>
      </dgm:t>
    </dgm:pt>
    <dgm:pt modelId="{134DD26A-C19D-4AAB-A860-A0FD88961B6E}" type="parTrans" cxnId="{07ED5CB9-6304-44C5-BA7F-F39EAE6758BB}">
      <dgm:prSet/>
      <dgm:spPr/>
      <dgm:t>
        <a:bodyPr/>
        <a:lstStyle/>
        <a:p>
          <a:endParaRPr lang="es-ES"/>
        </a:p>
      </dgm:t>
    </dgm:pt>
    <dgm:pt modelId="{941851A4-4F74-4148-A35F-EF6A09D54864}" type="sibTrans" cxnId="{07ED5CB9-6304-44C5-BA7F-F39EAE6758BB}">
      <dgm:prSet/>
      <dgm:spPr/>
      <dgm:t>
        <a:bodyPr/>
        <a:lstStyle/>
        <a:p>
          <a:endParaRPr lang="es-ES"/>
        </a:p>
      </dgm:t>
    </dgm:pt>
    <dgm:pt modelId="{CBEEC5A7-6BCC-466B-BB97-CB97E64B0F68}">
      <dgm:prSet phldrT="[Texto]"/>
      <dgm:spPr/>
      <dgm:t>
        <a:bodyPr/>
        <a:lstStyle/>
        <a:p>
          <a:r>
            <a:rPr lang="en-US" b="0" noProof="0" dirty="0" smtClean="0"/>
            <a:t>Visualization </a:t>
          </a:r>
          <a:endParaRPr lang="en-US" b="0" noProof="0" dirty="0"/>
        </a:p>
      </dgm:t>
    </dgm:pt>
    <dgm:pt modelId="{A78CF75C-DDFC-45AF-9D19-25BE6E0CD5B7}" type="parTrans" cxnId="{2CE17A17-7521-4905-AF88-93B7AEFB7602}">
      <dgm:prSet/>
      <dgm:spPr/>
      <dgm:t>
        <a:bodyPr/>
        <a:lstStyle/>
        <a:p>
          <a:endParaRPr lang="es-ES"/>
        </a:p>
      </dgm:t>
    </dgm:pt>
    <dgm:pt modelId="{71B9C926-DE0D-40B0-AE40-CF9184513A9F}" type="sibTrans" cxnId="{2CE17A17-7521-4905-AF88-93B7AEFB7602}">
      <dgm:prSet/>
      <dgm:spPr/>
      <dgm:t>
        <a:bodyPr/>
        <a:lstStyle/>
        <a:p>
          <a:endParaRPr lang="es-ES"/>
        </a:p>
      </dgm:t>
    </dgm:pt>
    <dgm:pt modelId="{FCCB26DD-2F3E-475A-A03C-3F0F2C9B4FED}" type="pres">
      <dgm:prSet presAssocID="{201F8792-5ECC-4B51-8C51-5A474EE81B2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035508B-A5FA-4296-BD86-320076B889DF}" type="pres">
      <dgm:prSet presAssocID="{A123D125-7EF6-453E-B15C-69C06AFD1EB5}" presName="comp" presStyleCnt="0"/>
      <dgm:spPr/>
    </dgm:pt>
    <dgm:pt modelId="{6C8B2541-4F66-4EA9-B6D5-FB54CBB84199}" type="pres">
      <dgm:prSet presAssocID="{A123D125-7EF6-453E-B15C-69C06AFD1EB5}" presName="box" presStyleLbl="node1" presStyleIdx="0" presStyleCnt="3"/>
      <dgm:spPr/>
      <dgm:t>
        <a:bodyPr/>
        <a:lstStyle/>
        <a:p>
          <a:endParaRPr lang="es-ES"/>
        </a:p>
      </dgm:t>
    </dgm:pt>
    <dgm:pt modelId="{809C7699-0949-4BC1-B840-7D4E36A61EAE}" type="pres">
      <dgm:prSet presAssocID="{A123D125-7EF6-453E-B15C-69C06AFD1EB5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es-ES"/>
        </a:p>
      </dgm:t>
    </dgm:pt>
    <dgm:pt modelId="{518CB0F3-0DBA-4BC3-92B6-291B0DB0C209}" type="pres">
      <dgm:prSet presAssocID="{A123D125-7EF6-453E-B15C-69C06AFD1EB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409C6A6-0F31-4499-985C-AF8477FCC191}" type="pres">
      <dgm:prSet presAssocID="{8607441D-4507-40D9-A98D-5639FF5522CE}" presName="spacer" presStyleCnt="0"/>
      <dgm:spPr/>
    </dgm:pt>
    <dgm:pt modelId="{215FFA80-0E93-4EC9-BAF4-70FDFBCB4D62}" type="pres">
      <dgm:prSet presAssocID="{07D97D8B-DB47-4313-BAC3-B6EF37156FEB}" presName="comp" presStyleCnt="0"/>
      <dgm:spPr/>
    </dgm:pt>
    <dgm:pt modelId="{160F69EF-B36A-42E9-B99B-3C030D91E488}" type="pres">
      <dgm:prSet presAssocID="{07D97D8B-DB47-4313-BAC3-B6EF37156FEB}" presName="box" presStyleLbl="node1" presStyleIdx="1" presStyleCnt="3"/>
      <dgm:spPr/>
      <dgm:t>
        <a:bodyPr/>
        <a:lstStyle/>
        <a:p>
          <a:endParaRPr lang="es-ES"/>
        </a:p>
      </dgm:t>
    </dgm:pt>
    <dgm:pt modelId="{24D4CB9A-8D15-4F50-97A9-BA4441A4BED8}" type="pres">
      <dgm:prSet presAssocID="{07D97D8B-DB47-4313-BAC3-B6EF37156FEB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es-ES"/>
        </a:p>
      </dgm:t>
    </dgm:pt>
    <dgm:pt modelId="{E5D50E8E-5487-4725-AD1F-1AE01327FB9A}" type="pres">
      <dgm:prSet presAssocID="{07D97D8B-DB47-4313-BAC3-B6EF37156FE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CD392E-AD2A-4EED-9718-994B24AF7435}" type="pres">
      <dgm:prSet presAssocID="{02F46843-FE29-4E86-BAB5-87C20253D978}" presName="spacer" presStyleCnt="0"/>
      <dgm:spPr/>
    </dgm:pt>
    <dgm:pt modelId="{35FD8F5B-35F5-4952-B3A1-FC5D849CBB6B}" type="pres">
      <dgm:prSet presAssocID="{E5117543-343F-47EE-8DD7-25BD29417C5D}" presName="comp" presStyleCnt="0"/>
      <dgm:spPr/>
    </dgm:pt>
    <dgm:pt modelId="{04E04B15-3739-4017-8C26-B1A34F78A363}" type="pres">
      <dgm:prSet presAssocID="{E5117543-343F-47EE-8DD7-25BD29417C5D}" presName="box" presStyleLbl="node1" presStyleIdx="2" presStyleCnt="3"/>
      <dgm:spPr/>
      <dgm:t>
        <a:bodyPr/>
        <a:lstStyle/>
        <a:p>
          <a:endParaRPr lang="es-ES"/>
        </a:p>
      </dgm:t>
    </dgm:pt>
    <dgm:pt modelId="{9434B9FE-19A0-4A4F-8D61-CD51CEAD3527}" type="pres">
      <dgm:prSet presAssocID="{E5117543-343F-47EE-8DD7-25BD29417C5D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es-ES"/>
        </a:p>
      </dgm:t>
    </dgm:pt>
    <dgm:pt modelId="{3DC645EF-1750-4021-A090-9C955D013822}" type="pres">
      <dgm:prSet presAssocID="{E5117543-343F-47EE-8DD7-25BD29417C5D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FA8B89F-C879-4C16-8027-76B6B0CEBCDA}" type="presOf" srcId="{A123D125-7EF6-453E-B15C-69C06AFD1EB5}" destId="{6C8B2541-4F66-4EA9-B6D5-FB54CBB84199}" srcOrd="0" destOrd="0" presId="urn:microsoft.com/office/officeart/2005/8/layout/vList4"/>
    <dgm:cxn modelId="{60A8E03D-2379-46D4-AC5E-1CF7F49375EB}" type="presOf" srcId="{74B06648-8045-49C4-A12F-4B52B5B32E5B}" destId="{6C8B2541-4F66-4EA9-B6D5-FB54CBB84199}" srcOrd="0" destOrd="2" presId="urn:microsoft.com/office/officeart/2005/8/layout/vList4"/>
    <dgm:cxn modelId="{07ED5CB9-6304-44C5-BA7F-F39EAE6758BB}" srcId="{07D97D8B-DB47-4313-BAC3-B6EF37156FEB}" destId="{27FDE753-79B6-4E1E-B9EF-6E039F11774C}" srcOrd="1" destOrd="0" parTransId="{134DD26A-C19D-4AAB-A860-A0FD88961B6E}" sibTransId="{941851A4-4F74-4148-A35F-EF6A09D54864}"/>
    <dgm:cxn modelId="{4D279F11-7D3E-49B5-8636-CC4BAA3FD598}" type="presOf" srcId="{92E43371-CA92-4830-89D9-7930614048A2}" destId="{6C8B2541-4F66-4EA9-B6D5-FB54CBB84199}" srcOrd="0" destOrd="1" presId="urn:microsoft.com/office/officeart/2005/8/layout/vList4"/>
    <dgm:cxn modelId="{71D85014-9F0B-42F2-A827-BA637022913F}" type="presOf" srcId="{D2A8842A-8A3D-4739-9456-1AB22B514FA3}" destId="{E5D50E8E-5487-4725-AD1F-1AE01327FB9A}" srcOrd="1" destOrd="1" presId="urn:microsoft.com/office/officeart/2005/8/layout/vList4"/>
    <dgm:cxn modelId="{968AC3C2-76C1-4AAF-9531-E83EAA10176E}" srcId="{201F8792-5ECC-4B51-8C51-5A474EE81B27}" destId="{07D97D8B-DB47-4313-BAC3-B6EF37156FEB}" srcOrd="1" destOrd="0" parTransId="{D46EFBB0-507A-46BA-9FA4-56A6F1175BCA}" sibTransId="{02F46843-FE29-4E86-BAB5-87C20253D978}"/>
    <dgm:cxn modelId="{A93B8BB0-10AC-47D8-91D3-5BB17330C80D}" type="presOf" srcId="{27FDE753-79B6-4E1E-B9EF-6E039F11774C}" destId="{E5D50E8E-5487-4725-AD1F-1AE01327FB9A}" srcOrd="1" destOrd="2" presId="urn:microsoft.com/office/officeart/2005/8/layout/vList4"/>
    <dgm:cxn modelId="{317AEDF9-BF80-4C99-9994-F63736636F0E}" type="presOf" srcId="{07D97D8B-DB47-4313-BAC3-B6EF37156FEB}" destId="{160F69EF-B36A-42E9-B99B-3C030D91E488}" srcOrd="0" destOrd="0" presId="urn:microsoft.com/office/officeart/2005/8/layout/vList4"/>
    <dgm:cxn modelId="{A99D967E-529C-464E-986A-05BE41944B32}" type="presOf" srcId="{CBEEC5A7-6BCC-466B-BB97-CB97E64B0F68}" destId="{04E04B15-3739-4017-8C26-B1A34F78A363}" srcOrd="0" destOrd="3" presId="urn:microsoft.com/office/officeart/2005/8/layout/vList4"/>
    <dgm:cxn modelId="{7D1FF2EF-7523-4D0D-91B5-6E31AAEEBDB9}" type="presOf" srcId="{07D97D8B-DB47-4313-BAC3-B6EF37156FEB}" destId="{E5D50E8E-5487-4725-AD1F-1AE01327FB9A}" srcOrd="1" destOrd="0" presId="urn:microsoft.com/office/officeart/2005/8/layout/vList4"/>
    <dgm:cxn modelId="{0111D394-644C-4171-A261-465F8ABFABAB}" srcId="{201F8792-5ECC-4B51-8C51-5A474EE81B27}" destId="{A123D125-7EF6-453E-B15C-69C06AFD1EB5}" srcOrd="0" destOrd="0" parTransId="{DC8DCE14-E681-4DD8-AC3A-8595CB65C901}" sibTransId="{8607441D-4507-40D9-A98D-5639FF5522CE}"/>
    <dgm:cxn modelId="{04D0B1E2-0EDA-4293-9957-C077DC316C63}" type="presOf" srcId="{74B06648-8045-49C4-A12F-4B52B5B32E5B}" destId="{518CB0F3-0DBA-4BC3-92B6-291B0DB0C209}" srcOrd="1" destOrd="2" presId="urn:microsoft.com/office/officeart/2005/8/layout/vList4"/>
    <dgm:cxn modelId="{03C5EBF1-CE94-4E8E-A4C9-771C9E250D06}" srcId="{201F8792-5ECC-4B51-8C51-5A474EE81B27}" destId="{E5117543-343F-47EE-8DD7-25BD29417C5D}" srcOrd="2" destOrd="0" parTransId="{799A1866-AEC6-4B4E-B6AC-C3BA46A2571F}" sibTransId="{FB1DB511-904B-4346-A978-E472EF49D194}"/>
    <dgm:cxn modelId="{D71DC633-2CCC-44A9-8900-329D7215E165}" type="presOf" srcId="{CBEEC5A7-6BCC-466B-BB97-CB97E64B0F68}" destId="{3DC645EF-1750-4021-A090-9C955D013822}" srcOrd="1" destOrd="3" presId="urn:microsoft.com/office/officeart/2005/8/layout/vList4"/>
    <dgm:cxn modelId="{AAAE5DD2-06BE-4BC4-9480-B9EAFF761BF2}" type="presOf" srcId="{D2A8842A-8A3D-4739-9456-1AB22B514FA3}" destId="{160F69EF-B36A-42E9-B99B-3C030D91E488}" srcOrd="0" destOrd="1" presId="urn:microsoft.com/office/officeart/2005/8/layout/vList4"/>
    <dgm:cxn modelId="{8432134F-9E2E-4389-B2A7-E60AE136A956}" type="presOf" srcId="{F1D3A2A9-43FB-4BAF-BE1F-BA9EFA113388}" destId="{3DC645EF-1750-4021-A090-9C955D013822}" srcOrd="1" destOrd="2" presId="urn:microsoft.com/office/officeart/2005/8/layout/vList4"/>
    <dgm:cxn modelId="{8D3FC872-85E3-44AB-B073-853E2723F9DF}" srcId="{07D97D8B-DB47-4313-BAC3-B6EF37156FEB}" destId="{D2A8842A-8A3D-4739-9456-1AB22B514FA3}" srcOrd="0" destOrd="0" parTransId="{217C7EFF-35F1-4B8A-AF87-4EEABDCBA183}" sibTransId="{08D74E64-FF6D-4BA2-BD8E-634ED8078437}"/>
    <dgm:cxn modelId="{84312252-8B81-4BCF-B4C1-4D8993BB0DC4}" srcId="{A123D125-7EF6-453E-B15C-69C06AFD1EB5}" destId="{74B06648-8045-49C4-A12F-4B52B5B32E5B}" srcOrd="1" destOrd="0" parTransId="{7B74BC40-8B28-438D-BB08-0C7B23253E47}" sibTransId="{CF700658-26D1-4B1C-BA66-CDDA38D7867D}"/>
    <dgm:cxn modelId="{DC2FCC64-69B5-482A-8FC3-D9A07D96D80E}" type="presOf" srcId="{A123D125-7EF6-453E-B15C-69C06AFD1EB5}" destId="{518CB0F3-0DBA-4BC3-92B6-291B0DB0C209}" srcOrd="1" destOrd="0" presId="urn:microsoft.com/office/officeart/2005/8/layout/vList4"/>
    <dgm:cxn modelId="{2CE17A17-7521-4905-AF88-93B7AEFB7602}" srcId="{E5117543-343F-47EE-8DD7-25BD29417C5D}" destId="{CBEEC5A7-6BCC-466B-BB97-CB97E64B0F68}" srcOrd="2" destOrd="0" parTransId="{A78CF75C-DDFC-45AF-9D19-25BE6E0CD5B7}" sibTransId="{71B9C926-DE0D-40B0-AE40-CF9184513A9F}"/>
    <dgm:cxn modelId="{34F94C2E-A85C-4A05-9E2D-B4ACEEFB70CD}" type="presOf" srcId="{E5117543-343F-47EE-8DD7-25BD29417C5D}" destId="{3DC645EF-1750-4021-A090-9C955D013822}" srcOrd="1" destOrd="0" presId="urn:microsoft.com/office/officeart/2005/8/layout/vList4"/>
    <dgm:cxn modelId="{8A4BD301-3E8B-4085-876D-3B41270C23B3}" type="presOf" srcId="{92E43371-CA92-4830-89D9-7930614048A2}" destId="{518CB0F3-0DBA-4BC3-92B6-291B0DB0C209}" srcOrd="1" destOrd="1" presId="urn:microsoft.com/office/officeart/2005/8/layout/vList4"/>
    <dgm:cxn modelId="{3355F124-FC8D-4ECE-9287-3AEE77A3F595}" type="presOf" srcId="{201F8792-5ECC-4B51-8C51-5A474EE81B27}" destId="{FCCB26DD-2F3E-475A-A03C-3F0F2C9B4FED}" srcOrd="0" destOrd="0" presId="urn:microsoft.com/office/officeart/2005/8/layout/vList4"/>
    <dgm:cxn modelId="{83396D18-DD5D-4594-8D85-689A239A5DB5}" type="presOf" srcId="{F1D3A2A9-43FB-4BAF-BE1F-BA9EFA113388}" destId="{04E04B15-3739-4017-8C26-B1A34F78A363}" srcOrd="0" destOrd="2" presId="urn:microsoft.com/office/officeart/2005/8/layout/vList4"/>
    <dgm:cxn modelId="{CC280872-36D1-4809-B769-772B30825CE7}" srcId="{E5117543-343F-47EE-8DD7-25BD29417C5D}" destId="{BDA1E968-8F3C-4862-B0A7-C9E73E870C2D}" srcOrd="0" destOrd="0" parTransId="{B7E19142-5ACB-4BB0-B3B2-B809585CE76F}" sibTransId="{1898EA31-EB73-4A98-B150-680BB9A52B1C}"/>
    <dgm:cxn modelId="{7B353EFE-52D6-480E-8458-3711FA0FD704}" type="presOf" srcId="{BDA1E968-8F3C-4862-B0A7-C9E73E870C2D}" destId="{3DC645EF-1750-4021-A090-9C955D013822}" srcOrd="1" destOrd="1" presId="urn:microsoft.com/office/officeart/2005/8/layout/vList4"/>
    <dgm:cxn modelId="{7D989478-5341-4732-B970-BEA19C6DBFF3}" type="presOf" srcId="{E5117543-343F-47EE-8DD7-25BD29417C5D}" destId="{04E04B15-3739-4017-8C26-B1A34F78A363}" srcOrd="0" destOrd="0" presId="urn:microsoft.com/office/officeart/2005/8/layout/vList4"/>
    <dgm:cxn modelId="{49555174-F28B-4549-A25B-5EC35A5554B8}" srcId="{E5117543-343F-47EE-8DD7-25BD29417C5D}" destId="{F1D3A2A9-43FB-4BAF-BE1F-BA9EFA113388}" srcOrd="1" destOrd="0" parTransId="{3CC18DD9-796F-4050-B069-46B0B9AE3223}" sibTransId="{5636A050-0C62-46F3-9539-AB74FAE6B39D}"/>
    <dgm:cxn modelId="{5BC28BE3-CCC0-4E8D-A363-72CB62E6ADC8}" srcId="{A123D125-7EF6-453E-B15C-69C06AFD1EB5}" destId="{92E43371-CA92-4830-89D9-7930614048A2}" srcOrd="0" destOrd="0" parTransId="{3CCC444D-02A7-4D98-B89B-D2A820ACB974}" sibTransId="{6B5E989C-26F0-4C0F-A1F4-0639008AFA7A}"/>
    <dgm:cxn modelId="{0698EE6A-CB03-4096-AFD4-85D7FE743E5F}" type="presOf" srcId="{BDA1E968-8F3C-4862-B0A7-C9E73E870C2D}" destId="{04E04B15-3739-4017-8C26-B1A34F78A363}" srcOrd="0" destOrd="1" presId="urn:microsoft.com/office/officeart/2005/8/layout/vList4"/>
    <dgm:cxn modelId="{E4E45601-5363-4654-81D2-6206CFA9129F}" type="presOf" srcId="{27FDE753-79B6-4E1E-B9EF-6E039F11774C}" destId="{160F69EF-B36A-42E9-B99B-3C030D91E488}" srcOrd="0" destOrd="2" presId="urn:microsoft.com/office/officeart/2005/8/layout/vList4"/>
    <dgm:cxn modelId="{9CA8380B-B0DA-4B06-B25E-6DFB23903E3D}" type="presParOf" srcId="{FCCB26DD-2F3E-475A-A03C-3F0F2C9B4FED}" destId="{2035508B-A5FA-4296-BD86-320076B889DF}" srcOrd="0" destOrd="0" presId="urn:microsoft.com/office/officeart/2005/8/layout/vList4"/>
    <dgm:cxn modelId="{48C33AD0-15CF-418A-81FF-4CA9E7BB3FB5}" type="presParOf" srcId="{2035508B-A5FA-4296-BD86-320076B889DF}" destId="{6C8B2541-4F66-4EA9-B6D5-FB54CBB84199}" srcOrd="0" destOrd="0" presId="urn:microsoft.com/office/officeart/2005/8/layout/vList4"/>
    <dgm:cxn modelId="{3B930104-80E0-49DE-A8AC-C55F27242E30}" type="presParOf" srcId="{2035508B-A5FA-4296-BD86-320076B889DF}" destId="{809C7699-0949-4BC1-B840-7D4E36A61EAE}" srcOrd="1" destOrd="0" presId="urn:microsoft.com/office/officeart/2005/8/layout/vList4"/>
    <dgm:cxn modelId="{B8D91D0C-5ECE-4240-9D0D-98D6B68C9398}" type="presParOf" srcId="{2035508B-A5FA-4296-BD86-320076B889DF}" destId="{518CB0F3-0DBA-4BC3-92B6-291B0DB0C209}" srcOrd="2" destOrd="0" presId="urn:microsoft.com/office/officeart/2005/8/layout/vList4"/>
    <dgm:cxn modelId="{88ADE595-6C74-41C5-8F26-5D8457E46904}" type="presParOf" srcId="{FCCB26DD-2F3E-475A-A03C-3F0F2C9B4FED}" destId="{E409C6A6-0F31-4499-985C-AF8477FCC191}" srcOrd="1" destOrd="0" presId="urn:microsoft.com/office/officeart/2005/8/layout/vList4"/>
    <dgm:cxn modelId="{44B4E91E-80F3-4227-AE03-28F154D0C663}" type="presParOf" srcId="{FCCB26DD-2F3E-475A-A03C-3F0F2C9B4FED}" destId="{215FFA80-0E93-4EC9-BAF4-70FDFBCB4D62}" srcOrd="2" destOrd="0" presId="urn:microsoft.com/office/officeart/2005/8/layout/vList4"/>
    <dgm:cxn modelId="{B743DEE7-B26B-4D57-95D4-877959C02E30}" type="presParOf" srcId="{215FFA80-0E93-4EC9-BAF4-70FDFBCB4D62}" destId="{160F69EF-B36A-42E9-B99B-3C030D91E488}" srcOrd="0" destOrd="0" presId="urn:microsoft.com/office/officeart/2005/8/layout/vList4"/>
    <dgm:cxn modelId="{5D517A19-8C5B-4330-AA57-BB68F7E5C340}" type="presParOf" srcId="{215FFA80-0E93-4EC9-BAF4-70FDFBCB4D62}" destId="{24D4CB9A-8D15-4F50-97A9-BA4441A4BED8}" srcOrd="1" destOrd="0" presId="urn:microsoft.com/office/officeart/2005/8/layout/vList4"/>
    <dgm:cxn modelId="{566951B1-AF2F-4CF6-B714-39A64F9A69BB}" type="presParOf" srcId="{215FFA80-0E93-4EC9-BAF4-70FDFBCB4D62}" destId="{E5D50E8E-5487-4725-AD1F-1AE01327FB9A}" srcOrd="2" destOrd="0" presId="urn:microsoft.com/office/officeart/2005/8/layout/vList4"/>
    <dgm:cxn modelId="{095879A7-106E-4CF2-9A5D-4DD4A55440B4}" type="presParOf" srcId="{FCCB26DD-2F3E-475A-A03C-3F0F2C9B4FED}" destId="{5ECD392E-AD2A-4EED-9718-994B24AF7435}" srcOrd="3" destOrd="0" presId="urn:microsoft.com/office/officeart/2005/8/layout/vList4"/>
    <dgm:cxn modelId="{601639C5-52A6-40C7-907A-7261BCC0F5F1}" type="presParOf" srcId="{FCCB26DD-2F3E-475A-A03C-3F0F2C9B4FED}" destId="{35FD8F5B-35F5-4952-B3A1-FC5D849CBB6B}" srcOrd="4" destOrd="0" presId="urn:microsoft.com/office/officeart/2005/8/layout/vList4"/>
    <dgm:cxn modelId="{8F873D0B-1119-4639-8180-DDBDB3FAD621}" type="presParOf" srcId="{35FD8F5B-35F5-4952-B3A1-FC5D849CBB6B}" destId="{04E04B15-3739-4017-8C26-B1A34F78A363}" srcOrd="0" destOrd="0" presId="urn:microsoft.com/office/officeart/2005/8/layout/vList4"/>
    <dgm:cxn modelId="{55FE6829-3FCC-4B8D-81B2-C336C6AC91D8}" type="presParOf" srcId="{35FD8F5B-35F5-4952-B3A1-FC5D849CBB6B}" destId="{9434B9FE-19A0-4A4F-8D61-CD51CEAD3527}" srcOrd="1" destOrd="0" presId="urn:microsoft.com/office/officeart/2005/8/layout/vList4"/>
    <dgm:cxn modelId="{6BB50A14-DDD0-4F59-947D-21A2C2E2ED9F}" type="presParOf" srcId="{35FD8F5B-35F5-4952-B3A1-FC5D849CBB6B}" destId="{3DC645EF-1750-4021-A090-9C955D01382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8B2541-4F66-4EA9-B6D5-FB54CBB84199}">
      <dsp:nvSpPr>
        <dsp:cNvPr id="0" name=""/>
        <dsp:cNvSpPr/>
      </dsp:nvSpPr>
      <dsp:spPr>
        <a:xfrm>
          <a:off x="0" y="0"/>
          <a:ext cx="8640960" cy="16354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dirty="0" smtClean="0"/>
            <a:t>Profiling and Optimization</a:t>
          </a:r>
          <a:endParaRPr lang="en-US" sz="26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/>
            <a:t>Provide HPC Services</a:t>
          </a:r>
          <a:endParaRPr lang="en-US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/>
            <a:t>Apply new computational methods</a:t>
          </a:r>
          <a:endParaRPr lang="en-US" sz="2000" kern="1200" noProof="0" dirty="0"/>
        </a:p>
      </dsp:txBody>
      <dsp:txXfrm>
        <a:off x="1891732" y="0"/>
        <a:ext cx="6749227" cy="1635400"/>
      </dsp:txXfrm>
    </dsp:sp>
    <dsp:sp modelId="{809C7699-0949-4BC1-B840-7D4E36A61EAE}">
      <dsp:nvSpPr>
        <dsp:cNvPr id="0" name=""/>
        <dsp:cNvSpPr/>
      </dsp:nvSpPr>
      <dsp:spPr>
        <a:xfrm>
          <a:off x="163540" y="163540"/>
          <a:ext cx="1728192" cy="13083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0F69EF-B36A-42E9-B99B-3C030D91E488}">
      <dsp:nvSpPr>
        <dsp:cNvPr id="0" name=""/>
        <dsp:cNvSpPr/>
      </dsp:nvSpPr>
      <dsp:spPr>
        <a:xfrm>
          <a:off x="0" y="1798940"/>
          <a:ext cx="8640960" cy="16354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dirty="0" smtClean="0"/>
            <a:t>Software Development</a:t>
          </a:r>
          <a:endParaRPr lang="en-US" sz="26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noProof="0" dirty="0" smtClean="0"/>
            <a:t>Development of HPC user-friendly software framework </a:t>
          </a:r>
          <a:endParaRPr lang="en-US" sz="2000" b="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/>
            <a:t>Support the development of atmospheric research software</a:t>
          </a:r>
          <a:endParaRPr lang="en-US" sz="2000" b="0" kern="1200" noProof="0" dirty="0"/>
        </a:p>
      </dsp:txBody>
      <dsp:txXfrm>
        <a:off x="1891732" y="1798940"/>
        <a:ext cx="6749227" cy="1635400"/>
      </dsp:txXfrm>
    </dsp:sp>
    <dsp:sp modelId="{24D4CB9A-8D15-4F50-97A9-BA4441A4BED8}">
      <dsp:nvSpPr>
        <dsp:cNvPr id="0" name=""/>
        <dsp:cNvSpPr/>
      </dsp:nvSpPr>
      <dsp:spPr>
        <a:xfrm>
          <a:off x="163540" y="1962480"/>
          <a:ext cx="1728192" cy="13083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E04B15-3739-4017-8C26-B1A34F78A363}">
      <dsp:nvSpPr>
        <dsp:cNvPr id="0" name=""/>
        <dsp:cNvSpPr/>
      </dsp:nvSpPr>
      <dsp:spPr>
        <a:xfrm>
          <a:off x="0" y="3597880"/>
          <a:ext cx="8640960" cy="16354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dirty="0" smtClean="0"/>
            <a:t>Data Management</a:t>
          </a:r>
          <a:endParaRPr lang="en-US" sz="26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/>
            <a:t>Big Data in Earth Sciences</a:t>
          </a:r>
          <a:endParaRPr lang="en-US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noProof="0" dirty="0" smtClean="0"/>
            <a:t>Provision of data services</a:t>
          </a:r>
          <a:endParaRPr lang="en-US" sz="2000" b="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noProof="0" dirty="0" smtClean="0"/>
            <a:t>Visualization </a:t>
          </a:r>
          <a:endParaRPr lang="en-US" sz="2000" b="0" kern="1200" noProof="0" dirty="0"/>
        </a:p>
      </dsp:txBody>
      <dsp:txXfrm>
        <a:off x="1891732" y="3597880"/>
        <a:ext cx="6749227" cy="1635400"/>
      </dsp:txXfrm>
    </dsp:sp>
    <dsp:sp modelId="{9434B9FE-19A0-4A4F-8D61-CD51CEAD3527}">
      <dsp:nvSpPr>
        <dsp:cNvPr id="0" name=""/>
        <dsp:cNvSpPr/>
      </dsp:nvSpPr>
      <dsp:spPr>
        <a:xfrm>
          <a:off x="163540" y="3761420"/>
          <a:ext cx="1728192" cy="13083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95387" y="685800"/>
            <a:ext cx="4467224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357295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3539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0052D92B-D168-47D1-8116-EBEF145F9DD9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7615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BCF4A9D-64A2-42EC-8A86-699769AB7751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13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3499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F20A135-A3F9-4865-A8A3-47569F76A6DD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629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707626E-BA29-41C9-9318-C478CB148BC2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120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F1243FEF-38E7-43EC-98CD-A3A8F5E22805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7001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FD211B96-C026-421A-BABE-058123F57F5B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1278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F695A81-B0AF-486D-8AF3-BED21807313F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21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455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DEAC377-C78C-4F13-8CA7-A2A15EED8BD2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23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0530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14797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C4A6B601-AD87-476F-A76B-9A09149C1A28}" type="slidenum">
              <a:rPr lang="en-US" altLang="es-E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27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10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35456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9B1ED04-8793-43EA-BD0E-B8DC5267ADF2}" type="slidenum">
              <a:rPr lang="en-US" altLang="es-E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28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0938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0547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2253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16501" indent="-275577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02309" indent="-22046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43233" indent="-22046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1984157" indent="-22046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25080" indent="-2204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866004" indent="-2204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06928" indent="-2204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747851" indent="-2204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B4CDC29-E830-4277-B4A0-61790705B2FE}" type="slidenum">
              <a:rPr lang="es-ES" altLang="en-US" smtClean="0">
                <a:solidFill>
                  <a:srgbClr val="000000"/>
                </a:solidFill>
              </a:rPr>
              <a:pPr eaLnBrk="1" hangingPunct="1"/>
              <a:t>30</a:t>
            </a:fld>
            <a:endParaRPr lang="es-E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4420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n-US" smtClean="0">
                <a:ea typeface="ＭＳ Ｐゴシック" pitchFamily="34" charset="-128"/>
              </a:rPr>
              <a:t>De moment tot aquest desenvolupament a fet que tinguem dos centres de referència de la WMO (World meteorology Organization). </a:t>
            </a:r>
            <a:endParaRPr lang="es-ES" altLang="en-US" smtClean="0">
              <a:ea typeface="ＭＳ Ｐゴシック" pitchFamily="34" charset="-128"/>
            </a:endParaRPr>
          </a:p>
          <a:p>
            <a:r>
              <a:rPr lang="ca-ES" altLang="en-US" smtClean="0">
                <a:ea typeface="ＭＳ Ｐゴシック" pitchFamily="34" charset="-128"/>
              </a:rPr>
              <a:t>Som el centre de referència en temes de turmentes de sorra i pols per Europa, Nord d’Àfrica i Orient mitjà. El que vol dir que som la font d’informació per als early warning Systems dels diferents serveis meteorològics de la regió. D’aquesta forma poden avisar a la societat quan es produeixen episodis de pols en alta concentració que pot tenir conseqüències tant a nivell de la salut com en instal·lacions energètiques, transport aeri i terrestre, etc. </a:t>
            </a:r>
            <a:endParaRPr lang="es-ES" altLang="en-US" smtClean="0">
              <a:ea typeface="ＭＳ Ｐゴシック" pitchFamily="34" charset="-128"/>
            </a:endParaRPr>
          </a:p>
          <a:p>
            <a:r>
              <a:rPr lang="ca-ES" altLang="en-US" smtClean="0">
                <a:ea typeface="ＭＳ Ｐゴシック" pitchFamily="34" charset="-128"/>
              </a:rPr>
              <a:t>A part també col·laborem amb la WMO amb el primer servei especialitzat a nivell mundial per temes de pols.</a:t>
            </a:r>
            <a:endParaRPr lang="es-ES" altLang="en-US" smtClean="0">
              <a:ea typeface="ＭＳ Ｐゴシック" pitchFamily="34" charset="-128"/>
            </a:endParaRPr>
          </a:p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16501" indent="-275577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02309" indent="-22046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43233" indent="-22046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1984157" indent="-22046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425080" indent="-2204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866004" indent="-2204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306928" indent="-2204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747851" indent="-2204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61E5875-34BC-42A9-96E2-08CC5263AF44}" type="slidenum">
              <a:rPr lang="en-US" altLang="en-US" smtClean="0"/>
              <a:pPr eaLnBrk="1" hangingPunct="1"/>
              <a:t>31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696414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5" name="Shape 255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700594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9" name="Shape 79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37</a:t>
            </a:fld>
            <a:endParaRPr lang="en-US"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21127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195388" y="685800"/>
            <a:ext cx="4467225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t>40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01381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8868294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0" name="Shape 170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44465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43</a:t>
            </a:fld>
            <a:endParaRPr lang="en-US" sz="18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6158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184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86CD78-2337-4E94-8F37-BBAB155D6A0D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2021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s-ES" smtClean="0">
                <a:ea typeface="ＭＳ Ｐゴシック" pitchFamily="34" charset="-128"/>
              </a:rPr>
              <a:t>Substantial reduction in near-surface temperature RMSE in the northern high latitudes when using realistic sea ice initialization for the winter following Nov initialisation</a:t>
            </a: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B9D3F2C-4F74-4DEE-BC5F-29F8A86166C6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44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4328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57B06C5-D8AB-4856-95E2-299ECEE7D8DB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45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1970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A57408E-0C0C-4383-8839-F56A3123D64C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46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0683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299C5C12-E808-4239-88F4-ADA1AEA4A8C5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48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7766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1E486E3C-3508-4BE5-9602-572842E8C91C}" type="slidenum">
              <a:rPr lang="en-US" altLang="es-E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50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625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0F6C1-2194-44E6-83F4-7B0BBA4685E9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08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2551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5388" y="685800"/>
            <a:ext cx="44672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4F4215-C8CB-4F6A-89B8-D9E1C63714C0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5416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60623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85800"/>
            <a:ext cx="4467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91766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95388" y="685800"/>
            <a:ext cx="4467225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7574F19-9EBF-4342-A410-95AC8F00A8DB}" type="slidenum">
              <a:rPr lang="en-US" altLang="es-E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en-US" altLang="es-E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479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61CC3748-39B5-4A69-9D6F-87B6A9ED5CF7}" type="slidenum">
              <a:rPr lang="en-US" altLang="es-E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altLang="es-ES" smtClean="0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97794"/>
            <a:ext cx="4152900" cy="4608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chart</a:t>
            </a:r>
            <a:endParaRPr 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965782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fld id="{ADE711FE-EEBB-49BA-88D0-18E7D35BB4C7}" type="slidenum">
              <a:rPr lang="en-U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sz="1800" smtClean="0">
              <a:latin typeface="Calibri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161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ransition slide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3176996"/>
            <a:ext cx="8229600" cy="6659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2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5683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-graphic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396876" y="144431"/>
            <a:ext cx="6191348" cy="6969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 sz="2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95535" y="985391"/>
            <a:ext cx="8329364" cy="55201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400"/>
            </a:lvl5pPr>
            <a:lvl6pPr lvl="5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chart" idx="2"/>
          </p:nvPr>
        </p:nvSpPr>
        <p:spPr>
          <a:xfrm>
            <a:off x="4572000" y="1997793"/>
            <a:ext cx="4152899" cy="46085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200" b="0" i="0" u="none" strike="noStrike" cap="none"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6969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ank-you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ext-pictur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396876" y="144431"/>
            <a:ext cx="6191348" cy="6969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 sz="2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2"/>
          </p:nvPr>
        </p:nvSpPr>
        <p:spPr>
          <a:xfrm>
            <a:off x="4572000" y="3221930"/>
            <a:ext cx="4152899" cy="3384375"/>
          </a:xfrm>
          <a:prstGeom prst="rect">
            <a:avLst/>
          </a:prstGeom>
          <a:noFill/>
          <a:ln>
            <a:noFill/>
          </a:ln>
        </p:spPr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95535" y="985391"/>
            <a:ext cx="8329364" cy="55201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400"/>
            </a:lvl5pPr>
            <a:lvl6pPr lvl="5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94458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-graphic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396876" y="144431"/>
            <a:ext cx="6191348" cy="6969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 sz="2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95535" y="985391"/>
            <a:ext cx="8329364" cy="55201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400"/>
            </a:lvl5pPr>
            <a:lvl6pPr lvl="5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chart" idx="2"/>
          </p:nvPr>
        </p:nvSpPr>
        <p:spPr>
          <a:xfrm>
            <a:off x="4572000" y="1997793"/>
            <a:ext cx="4152899" cy="46085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200" b="0" i="0" u="none" strike="noStrike" cap="none"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63280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fld id="{ADE711FE-EEBB-49BA-88D0-18E7D35BB4C7}" type="slidenum">
              <a:rPr lang="en-US" sz="1000" smtClean="0">
                <a:solidFill>
                  <a:srgbClr val="23589C"/>
                </a:solidFill>
              </a:rPr>
              <a:pPr algn="r" eaLnBrk="1" hangingPunct="1">
                <a:defRPr/>
              </a:pPr>
              <a:t>‹Nº›</a:t>
            </a:fld>
            <a:endParaRPr lang="en-US" sz="1800" smtClean="0">
              <a:latin typeface="Calibri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6673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506431"/>
            <a:ext cx="6336704" cy="423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507662"/>
            <a:ext cx="442392" cy="422586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04" y="45678"/>
            <a:ext cx="8928992" cy="8107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ts val="3000"/>
              </a:lnSpc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107504" y="1003884"/>
            <a:ext cx="8928992" cy="5306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29099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bjective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96876" y="144431"/>
            <a:ext cx="6191348" cy="6969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 sz="2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95535" y="985391"/>
            <a:ext cx="8329364" cy="55201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400"/>
            </a:lvl5pPr>
            <a:lvl6pPr lvl="5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506431"/>
            <a:ext cx="6336704" cy="423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507662"/>
            <a:ext cx="442392" cy="422586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04" y="45678"/>
            <a:ext cx="8928992" cy="8107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ts val="3000"/>
              </a:lnSpc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107504" y="1003884"/>
            <a:ext cx="8928992" cy="5306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56842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ransition slide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3176996"/>
            <a:ext cx="8229600" cy="6659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2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0833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559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DD1683F3-8085-4B00-B63C-B7B0CE69531F}" type="slidenum">
              <a:rPr lang="en-US" altLang="en-US" sz="1000">
                <a:solidFill>
                  <a:srgbClr val="23589C"/>
                </a:solidFill>
              </a:rPr>
              <a:pPr algn="r" eaLnBrk="1" hangingPunct="1"/>
              <a:t>‹Nº›</a:t>
            </a:fld>
            <a:endParaRPr lang="en-US" altLang="en-US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221930"/>
            <a:ext cx="4152900" cy="33843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072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ransition slide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3176996"/>
            <a:ext cx="8229600" cy="6659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32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506431"/>
            <a:ext cx="6336704" cy="4238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507662"/>
            <a:ext cx="442392" cy="422586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04" y="45678"/>
            <a:ext cx="8928992" cy="8107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ts val="3000"/>
              </a:lnSpc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107504" y="1003884"/>
            <a:ext cx="8928992" cy="5306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41295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ext-pictur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396876" y="144431"/>
            <a:ext cx="6191348" cy="6969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 sz="2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2"/>
          </p:nvPr>
        </p:nvSpPr>
        <p:spPr>
          <a:xfrm>
            <a:off x="4572000" y="3221930"/>
            <a:ext cx="4152899" cy="3384375"/>
          </a:xfrm>
          <a:prstGeom prst="rect">
            <a:avLst/>
          </a:prstGeom>
          <a:noFill/>
          <a:ln>
            <a:noFill/>
          </a:ln>
        </p:spPr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95535" y="985391"/>
            <a:ext cx="8329364" cy="55201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400"/>
            </a:lvl5pPr>
            <a:lvl6pPr lvl="5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3766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9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.png"/><Relationship Id="rId5" Type="http://schemas.openxmlformats.org/officeDocument/2006/relationships/image" Target="../media/image8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75" y="0"/>
            <a:ext cx="9140825" cy="701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hape 11"/>
          <p:cNvSpPr txBox="1"/>
          <p:nvPr/>
        </p:nvSpPr>
        <p:spPr>
          <a:xfrm>
            <a:off x="76200" y="182561"/>
            <a:ext cx="1600199" cy="4984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www.bsc.es</a:t>
            </a:r>
          </a:p>
        </p:txBody>
      </p:sp>
      <p:pic>
        <p:nvPicPr>
          <p:cNvPr id="12" name="Shape 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9800" y="830262"/>
            <a:ext cx="4603749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Shape 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38825" y="1025525"/>
            <a:ext cx="1012825" cy="52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Shape 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38787" y="6386512"/>
            <a:ext cx="425449" cy="331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227762" y="6389687"/>
            <a:ext cx="393700" cy="333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1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878636" y="6386512"/>
            <a:ext cx="447674" cy="331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Shape 1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480300" y="6386512"/>
            <a:ext cx="763586" cy="33178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Shape 2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38100" y="0"/>
            <a:ext cx="9290049" cy="841374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1"/>
          <p:cNvSpPr txBox="1"/>
          <p:nvPr/>
        </p:nvSpPr>
        <p:spPr>
          <a:xfrm>
            <a:off x="8458200" y="6505575"/>
            <a:ext cx="533399" cy="5143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589C"/>
              </a:buClr>
              <a:buSzPct val="25000"/>
              <a:buFont typeface="Arial"/>
              <a:buNone/>
            </a:pPr>
            <a:fld id="{00000000-1234-1234-1234-123412341234}" type="slidenum">
              <a:rPr lang="en-US" sz="1000" b="0" i="0" u="none" strike="noStrike" cap="none">
                <a:solidFill>
                  <a:srgbClr val="23589C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000" b="0" i="0" u="none" strike="noStrike" cap="none">
              <a:solidFill>
                <a:srgbClr val="23589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Shape 2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732586" y="144461"/>
            <a:ext cx="1936749" cy="581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Shape 2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45475" y="125411"/>
            <a:ext cx="574674" cy="30003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6" r:id="rId3"/>
    <p:sldLayoutId id="2147483668" r:id="rId4"/>
    <p:sldLayoutId id="2147483672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Shape 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86" y="0"/>
            <a:ext cx="9140825" cy="701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Shape 29"/>
          <p:cNvSpPr txBox="1"/>
          <p:nvPr/>
        </p:nvSpPr>
        <p:spPr>
          <a:xfrm>
            <a:off x="76200" y="182561"/>
            <a:ext cx="1600199" cy="4984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www.bsc.es</a:t>
            </a:r>
          </a:p>
        </p:txBody>
      </p:sp>
      <p:pic>
        <p:nvPicPr>
          <p:cNvPr id="30" name="Shape 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292725" y="185736"/>
            <a:ext cx="3306762" cy="992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Shape 3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885111" y="176211"/>
            <a:ext cx="830261" cy="43179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70" r:id="rId3"/>
    <p:sldLayoutId id="214748367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Shape 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38100" y="0"/>
            <a:ext cx="9290049" cy="841374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Shape 36"/>
          <p:cNvSpPr txBox="1"/>
          <p:nvPr/>
        </p:nvSpPr>
        <p:spPr>
          <a:xfrm>
            <a:off x="8458200" y="6505575"/>
            <a:ext cx="533399" cy="5143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589C"/>
              </a:buClr>
              <a:buSzPct val="25000"/>
              <a:buFont typeface="Arial"/>
              <a:buNone/>
            </a:pPr>
            <a:fld id="{00000000-1234-1234-1234-123412341234}" type="slidenum">
              <a:rPr lang="en-US" sz="1000" b="0" i="0" u="none" strike="noStrike" cap="none">
                <a:solidFill>
                  <a:srgbClr val="23589C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lang="en-US" sz="1000" b="0" i="0" u="none" strike="noStrike" cap="none">
              <a:solidFill>
                <a:srgbClr val="23589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Shape 3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32586" y="144461"/>
            <a:ext cx="1936749" cy="581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Shape 3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45475" y="125411"/>
            <a:ext cx="574674" cy="30003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7" r:id="rId2"/>
    <p:sldLayoutId id="2147483673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Shape 5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86" y="0"/>
            <a:ext cx="9140825" cy="7019925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Shape 54"/>
          <p:cNvSpPr txBox="1"/>
          <p:nvPr/>
        </p:nvSpPr>
        <p:spPr>
          <a:xfrm>
            <a:off x="76200" y="182561"/>
            <a:ext cx="1600199" cy="4984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www.bsc.es</a:t>
            </a:r>
          </a:p>
        </p:txBody>
      </p:sp>
      <p:pic>
        <p:nvPicPr>
          <p:cNvPr id="55" name="Shape 5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843211" y="2016125"/>
            <a:ext cx="3306762" cy="992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Shape 5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435600" y="2006600"/>
            <a:ext cx="830261" cy="43179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63" r:id="rId2"/>
    <p:sldLayoutId id="2147483664" r:id="rId3"/>
    <p:sldLayoutId id="2147483674" r:id="rId4"/>
    <p:sldLayoutId id="214748367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53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jpeg"/><Relationship Id="rId3" Type="http://schemas.openxmlformats.org/officeDocument/2006/relationships/image" Target="../media/image59.png"/><Relationship Id="rId7" Type="http://schemas.openxmlformats.org/officeDocument/2006/relationships/hyperlink" Target="https://itunes.apple.com/za/app/caliope/id734538360?mt=8" TargetMode="External"/><Relationship Id="rId12" Type="http://schemas.openxmlformats.org/officeDocument/2006/relationships/image" Target="../media/image6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64.jpeg"/><Relationship Id="rId5" Type="http://schemas.openxmlformats.org/officeDocument/2006/relationships/hyperlink" Target="https://play.google.com/store/apps/details?id=es.bsc.earthscience.caliope" TargetMode="External"/><Relationship Id="rId10" Type="http://schemas.openxmlformats.org/officeDocument/2006/relationships/image" Target="../media/image63.jpeg"/><Relationship Id="rId4" Type="http://schemas.openxmlformats.org/officeDocument/2006/relationships/hyperlink" Target="http://www.bsc.es/caliope" TargetMode="External"/><Relationship Id="rId9" Type="http://schemas.openxmlformats.org/officeDocument/2006/relationships/image" Target="../media/image62.png"/><Relationship Id="rId14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8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jpeg"/><Relationship Id="rId4" Type="http://schemas.openxmlformats.org/officeDocument/2006/relationships/hyperlink" Target="http://sds-was.aemet.es/" TargetMode="External"/><Relationship Id="rId9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microsoft.com/office/2007/relationships/hdphoto" Target="../media/hdphoto1.wdp"/><Relationship Id="rId7" Type="http://schemas.openxmlformats.org/officeDocument/2006/relationships/image" Target="../media/image77.jpeg"/><Relationship Id="rId12" Type="http://schemas.openxmlformats.org/officeDocument/2006/relationships/image" Target="../media/image82.jpeg"/><Relationship Id="rId17" Type="http://schemas.openxmlformats.org/officeDocument/2006/relationships/image" Target="../media/image87.png"/><Relationship Id="rId2" Type="http://schemas.openxmlformats.org/officeDocument/2006/relationships/image" Target="../media/image74.png"/><Relationship Id="rId16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11" Type="http://schemas.openxmlformats.org/officeDocument/2006/relationships/image" Target="../media/image81.jpeg"/><Relationship Id="rId5" Type="http://schemas.microsoft.com/office/2007/relationships/hdphoto" Target="../media/hdphoto2.wdp"/><Relationship Id="rId15" Type="http://schemas.openxmlformats.org/officeDocument/2006/relationships/image" Target="../media/image85.jpeg"/><Relationship Id="rId10" Type="http://schemas.openxmlformats.org/officeDocument/2006/relationships/image" Target="../media/image80.jpeg"/><Relationship Id="rId4" Type="http://schemas.openxmlformats.org/officeDocument/2006/relationships/image" Target="../media/image75.png"/><Relationship Id="rId9" Type="http://schemas.openxmlformats.org/officeDocument/2006/relationships/image" Target="../media/image79.jpeg"/><Relationship Id="rId14" Type="http://schemas.openxmlformats.org/officeDocument/2006/relationships/image" Target="../media/image8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2.gif"/><Relationship Id="rId7" Type="http://schemas.openxmlformats.org/officeDocument/2006/relationships/image" Target="../media/image20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9.jpe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98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gif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gif"/><Relationship Id="rId5" Type="http://schemas.openxmlformats.org/officeDocument/2006/relationships/image" Target="../media/image102.gif"/><Relationship Id="rId10" Type="http://schemas.openxmlformats.org/officeDocument/2006/relationships/image" Target="../media/image107.png"/><Relationship Id="rId4" Type="http://schemas.openxmlformats.org/officeDocument/2006/relationships/image" Target="../media/image101.gif"/><Relationship Id="rId9" Type="http://schemas.openxmlformats.org/officeDocument/2006/relationships/image" Target="../media/image10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30.png"/><Relationship Id="rId4" Type="http://schemas.openxmlformats.org/officeDocument/2006/relationships/image" Target="../media/image10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gif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13" Type="http://schemas.openxmlformats.org/officeDocument/2006/relationships/image" Target="../media/image133.jpeg"/><Relationship Id="rId18" Type="http://schemas.openxmlformats.org/officeDocument/2006/relationships/image" Target="../media/image138.png"/><Relationship Id="rId26" Type="http://schemas.openxmlformats.org/officeDocument/2006/relationships/image" Target="../media/image146.emf"/><Relationship Id="rId3" Type="http://schemas.openxmlformats.org/officeDocument/2006/relationships/image" Target="../media/image123.png"/><Relationship Id="rId21" Type="http://schemas.openxmlformats.org/officeDocument/2006/relationships/image" Target="../media/image141.jpeg"/><Relationship Id="rId34" Type="http://schemas.openxmlformats.org/officeDocument/2006/relationships/image" Target="../media/image154.png"/><Relationship Id="rId7" Type="http://schemas.openxmlformats.org/officeDocument/2006/relationships/image" Target="../media/image127.png"/><Relationship Id="rId12" Type="http://schemas.openxmlformats.org/officeDocument/2006/relationships/image" Target="../media/image132.png"/><Relationship Id="rId17" Type="http://schemas.openxmlformats.org/officeDocument/2006/relationships/image" Target="../media/image137.png"/><Relationship Id="rId25" Type="http://schemas.openxmlformats.org/officeDocument/2006/relationships/image" Target="../media/image145.jpeg"/><Relationship Id="rId33" Type="http://schemas.openxmlformats.org/officeDocument/2006/relationships/image" Target="../media/image153.png"/><Relationship Id="rId2" Type="http://schemas.openxmlformats.org/officeDocument/2006/relationships/image" Target="../media/image122.png"/><Relationship Id="rId16" Type="http://schemas.openxmlformats.org/officeDocument/2006/relationships/image" Target="../media/image136.png"/><Relationship Id="rId20" Type="http://schemas.openxmlformats.org/officeDocument/2006/relationships/image" Target="../media/image140.png"/><Relationship Id="rId29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11" Type="http://schemas.openxmlformats.org/officeDocument/2006/relationships/image" Target="../media/image131.png"/><Relationship Id="rId24" Type="http://schemas.openxmlformats.org/officeDocument/2006/relationships/image" Target="../media/image144.jpeg"/><Relationship Id="rId32" Type="http://schemas.openxmlformats.org/officeDocument/2006/relationships/image" Target="../media/image152.png"/><Relationship Id="rId37" Type="http://schemas.openxmlformats.org/officeDocument/2006/relationships/image" Target="../media/image157.png"/><Relationship Id="rId5" Type="http://schemas.openxmlformats.org/officeDocument/2006/relationships/image" Target="../media/image125.png"/><Relationship Id="rId15" Type="http://schemas.openxmlformats.org/officeDocument/2006/relationships/image" Target="../media/image135.png"/><Relationship Id="rId23" Type="http://schemas.openxmlformats.org/officeDocument/2006/relationships/image" Target="../media/image143.png"/><Relationship Id="rId28" Type="http://schemas.openxmlformats.org/officeDocument/2006/relationships/image" Target="../media/image148.png"/><Relationship Id="rId36" Type="http://schemas.openxmlformats.org/officeDocument/2006/relationships/image" Target="../media/image156.jpeg"/><Relationship Id="rId10" Type="http://schemas.openxmlformats.org/officeDocument/2006/relationships/image" Target="../media/image130.png"/><Relationship Id="rId19" Type="http://schemas.openxmlformats.org/officeDocument/2006/relationships/image" Target="../media/image139.jpeg"/><Relationship Id="rId31" Type="http://schemas.openxmlformats.org/officeDocument/2006/relationships/image" Target="../media/image151.png"/><Relationship Id="rId4" Type="http://schemas.openxmlformats.org/officeDocument/2006/relationships/image" Target="../media/image124.png"/><Relationship Id="rId9" Type="http://schemas.openxmlformats.org/officeDocument/2006/relationships/image" Target="../media/image129.png"/><Relationship Id="rId14" Type="http://schemas.openxmlformats.org/officeDocument/2006/relationships/image" Target="../media/image134.png"/><Relationship Id="rId22" Type="http://schemas.openxmlformats.org/officeDocument/2006/relationships/image" Target="../media/image142.png"/><Relationship Id="rId27" Type="http://schemas.openxmlformats.org/officeDocument/2006/relationships/image" Target="../media/image147.png"/><Relationship Id="rId30" Type="http://schemas.openxmlformats.org/officeDocument/2006/relationships/image" Target="../media/image150.png"/><Relationship Id="rId35" Type="http://schemas.openxmlformats.org/officeDocument/2006/relationships/image" Target="../media/image155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jpeg"/><Relationship Id="rId13" Type="http://schemas.openxmlformats.org/officeDocument/2006/relationships/image" Target="../media/image169.png"/><Relationship Id="rId18" Type="http://schemas.openxmlformats.org/officeDocument/2006/relationships/image" Target="../media/image174.png"/><Relationship Id="rId26" Type="http://schemas.openxmlformats.org/officeDocument/2006/relationships/image" Target="../media/image181.png"/><Relationship Id="rId3" Type="http://schemas.openxmlformats.org/officeDocument/2006/relationships/image" Target="../media/image159.png"/><Relationship Id="rId21" Type="http://schemas.openxmlformats.org/officeDocument/2006/relationships/image" Target="../media/image177.png"/><Relationship Id="rId7" Type="http://schemas.openxmlformats.org/officeDocument/2006/relationships/image" Target="../media/image163.jpeg"/><Relationship Id="rId12" Type="http://schemas.openxmlformats.org/officeDocument/2006/relationships/image" Target="../media/image168.png"/><Relationship Id="rId17" Type="http://schemas.openxmlformats.org/officeDocument/2006/relationships/image" Target="../media/image173.jpeg"/><Relationship Id="rId25" Type="http://schemas.openxmlformats.org/officeDocument/2006/relationships/image" Target="../media/image180.png"/><Relationship Id="rId2" Type="http://schemas.openxmlformats.org/officeDocument/2006/relationships/image" Target="../media/image158.jpeg"/><Relationship Id="rId16" Type="http://schemas.openxmlformats.org/officeDocument/2006/relationships/image" Target="../media/image172.jpeg"/><Relationship Id="rId20" Type="http://schemas.openxmlformats.org/officeDocument/2006/relationships/image" Target="../media/image1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11" Type="http://schemas.openxmlformats.org/officeDocument/2006/relationships/image" Target="../media/image167.jpeg"/><Relationship Id="rId24" Type="http://schemas.openxmlformats.org/officeDocument/2006/relationships/image" Target="../media/image179.png"/><Relationship Id="rId5" Type="http://schemas.openxmlformats.org/officeDocument/2006/relationships/image" Target="../media/image161.jpeg"/><Relationship Id="rId15" Type="http://schemas.openxmlformats.org/officeDocument/2006/relationships/image" Target="../media/image171.jpeg"/><Relationship Id="rId23" Type="http://schemas.openxmlformats.org/officeDocument/2006/relationships/image" Target="../media/image178.gif"/><Relationship Id="rId10" Type="http://schemas.openxmlformats.org/officeDocument/2006/relationships/image" Target="../media/image166.png"/><Relationship Id="rId19" Type="http://schemas.openxmlformats.org/officeDocument/2006/relationships/image" Target="../media/image175.png"/><Relationship Id="rId4" Type="http://schemas.openxmlformats.org/officeDocument/2006/relationships/image" Target="../media/image160.jpeg"/><Relationship Id="rId9" Type="http://schemas.openxmlformats.org/officeDocument/2006/relationships/image" Target="../media/image165.png"/><Relationship Id="rId14" Type="http://schemas.openxmlformats.org/officeDocument/2006/relationships/image" Target="../media/image170.png"/><Relationship Id="rId22" Type="http://schemas.openxmlformats.org/officeDocument/2006/relationships/image" Target="../media/image83.png"/><Relationship Id="rId27" Type="http://schemas.openxmlformats.org/officeDocument/2006/relationships/image" Target="../media/image18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/>
        </p:nvSpPr>
        <p:spPr>
          <a:xfrm>
            <a:off x="6548437" y="196850"/>
            <a:ext cx="2447925" cy="4159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/>
              <a:buNone/>
            </a:pPr>
            <a:r>
              <a:rPr lang="en-US" sz="14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Barcelona, </a:t>
            </a:r>
            <a:r>
              <a:rPr lang="en-US" sz="1400" b="0" i="0" u="none" strike="noStrike" cap="none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10 </a:t>
            </a:r>
            <a:r>
              <a:rPr lang="en-US" sz="14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March </a:t>
            </a:r>
            <a:r>
              <a:rPr lang="en-US" sz="1400" b="0" i="0" u="none" strike="noStrike" cap="none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2016</a:t>
            </a:r>
            <a:endParaRPr lang="en-US" sz="14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1350962" y="4757737"/>
            <a:ext cx="6480174" cy="5000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1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64"/>
          <p:cNvSpPr txBox="1"/>
          <p:nvPr/>
        </p:nvSpPr>
        <p:spPr>
          <a:xfrm>
            <a:off x="685800" y="3068636"/>
            <a:ext cx="7772400" cy="7477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lang="en-US" sz="4400" b="0" i="0" u="none" strike="noStrike" cap="none" dirty="0">
                <a:solidFill>
                  <a:schemeClr val="accent1"/>
                </a:solidFill>
                <a:latin typeface="+mj-lt"/>
                <a:ea typeface="Calibri"/>
                <a:cs typeface="Calibri"/>
                <a:sym typeface="Calibri"/>
              </a:rPr>
              <a:t>EARTH SCIENCES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lang="en-US" sz="4400" b="0" i="0" u="none" strike="noStrike" cap="none" dirty="0">
                <a:solidFill>
                  <a:schemeClr val="accent1"/>
                </a:solidFill>
                <a:latin typeface="+mj-lt"/>
                <a:ea typeface="Calibri"/>
                <a:cs typeface="Calibri"/>
                <a:sym typeface="Calibri"/>
              </a:rPr>
              <a:t>DEPARTMENT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998" y="4246850"/>
            <a:ext cx="5760000" cy="27915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2000"/>
            <a:ext cx="6191348" cy="696944"/>
          </a:xfr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sz="2400" dirty="0">
                <a:latin typeface="Arial"/>
              </a:rPr>
              <a:t>5) Aerosols interaction with radiation</a:t>
            </a:r>
          </a:p>
        </p:txBody>
      </p:sp>
      <p:sp>
        <p:nvSpPr>
          <p:cNvPr id="16" name="CustomShape 3"/>
          <p:cNvSpPr/>
          <p:nvPr/>
        </p:nvSpPr>
        <p:spPr>
          <a:xfrm>
            <a:off x="8318" y="807518"/>
            <a:ext cx="4239906" cy="272859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gl-ES" i="1" dirty="0" smtClean="0">
                <a:latin typeface="Arial"/>
              </a:rPr>
              <a:t>NMMB/BSC-CTM mineral dust interaction with radiation</a:t>
            </a:r>
            <a:endParaRPr lang="en-US" i="1" dirty="0" smtClean="0">
              <a:latin typeface="Arial"/>
            </a:endParaRPr>
          </a:p>
        </p:txBody>
      </p:sp>
      <p:sp>
        <p:nvSpPr>
          <p:cNvPr id="17" name="CustomShape 3"/>
          <p:cNvSpPr/>
          <p:nvPr/>
        </p:nvSpPr>
        <p:spPr>
          <a:xfrm>
            <a:off x="0" y="4464647"/>
            <a:ext cx="4464496" cy="272859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gl-ES" i="1" dirty="0" smtClean="0">
                <a:latin typeface="Arial"/>
              </a:rPr>
              <a:t>NMMB/BSC-CTM RCM 1994-2013</a:t>
            </a:r>
          </a:p>
          <a:p>
            <a:r>
              <a:rPr lang="gl-ES" i="1" dirty="0" smtClean="0"/>
              <a:t>(online vs offline mineral dust - radiation)</a:t>
            </a:r>
            <a:endParaRPr lang="en-US" i="1" dirty="0" smtClean="0">
              <a:latin typeface="Arial"/>
            </a:endParaRPr>
          </a:p>
        </p:txBody>
      </p:sp>
      <p:sp>
        <p:nvSpPr>
          <p:cNvPr id="18" name="CustomShape 3"/>
          <p:cNvSpPr/>
          <p:nvPr/>
        </p:nvSpPr>
        <p:spPr>
          <a:xfrm>
            <a:off x="7325603" y="5376033"/>
            <a:ext cx="1121647" cy="31748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gl-ES" sz="1200" i="1" dirty="0" smtClean="0">
                <a:latin typeface="Arial"/>
              </a:rPr>
              <a:t>AOD 550 nm</a:t>
            </a:r>
            <a:endParaRPr lang="en-US" sz="1200" i="1" dirty="0" smtClean="0">
              <a:latin typeface="Arial"/>
            </a:endParaRPr>
          </a:p>
        </p:txBody>
      </p:sp>
      <p:sp>
        <p:nvSpPr>
          <p:cNvPr id="19" name="CustomShape 3"/>
          <p:cNvSpPr/>
          <p:nvPr/>
        </p:nvSpPr>
        <p:spPr>
          <a:xfrm>
            <a:off x="7310885" y="6698701"/>
            <a:ext cx="1692148" cy="3174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0000" tIns="45000" rIns="90000" bIns="45000"/>
          <a:lstStyle/>
          <a:p>
            <a:r>
              <a:rPr lang="gl-ES" sz="1100" i="1" dirty="0" smtClean="0">
                <a:latin typeface="Arial"/>
              </a:rPr>
              <a:t>RADON-RADOFF AOD</a:t>
            </a:r>
            <a:endParaRPr lang="en-US" sz="1100" i="1" dirty="0" smtClean="0">
              <a:latin typeface="Arial"/>
            </a:endParaRPr>
          </a:p>
        </p:txBody>
      </p:sp>
      <p:sp>
        <p:nvSpPr>
          <p:cNvPr id="21" name="CustomShape 3"/>
          <p:cNvSpPr/>
          <p:nvPr/>
        </p:nvSpPr>
        <p:spPr>
          <a:xfrm>
            <a:off x="3518349" y="4416615"/>
            <a:ext cx="5508103" cy="31748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gl-ES" sz="1000" i="1" dirty="0" smtClean="0">
                <a:latin typeface="Arial"/>
              </a:rPr>
              <a:t>DJF	             MAM	                          JJA                                  SON	</a:t>
            </a:r>
            <a:r>
              <a:rPr lang="gl-ES" sz="1050" i="1" dirty="0" smtClean="0">
                <a:latin typeface="Arial"/>
              </a:rPr>
              <a:t>	</a:t>
            </a:r>
            <a:endParaRPr lang="en-US" sz="1050" i="1" dirty="0" smtClean="0">
              <a:latin typeface="Arial"/>
            </a:endParaRPr>
          </a:p>
        </p:txBody>
      </p:sp>
      <p:pic>
        <p:nvPicPr>
          <p:cNvPr id="13" name="Shape 173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897" y="1505528"/>
            <a:ext cx="7166609" cy="2693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Shape 184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 t="50992"/>
          <a:stretch/>
        </p:blipFill>
        <p:spPr>
          <a:xfrm>
            <a:off x="6272400" y="841376"/>
            <a:ext cx="2880000" cy="2140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Shape 186"/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60192" y="839073"/>
            <a:ext cx="2340000" cy="23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824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title"/>
          </p:nvPr>
        </p:nvSpPr>
        <p:spPr>
          <a:xfrm>
            <a:off x="457200" y="3176586"/>
            <a:ext cx="8229600" cy="666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2800" b="1" dirty="0" smtClean="0">
                <a:latin typeface="+mn-lt"/>
              </a:rPr>
              <a:t>Climate Prediction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Climate prediction time scales</a:t>
            </a:r>
            <a:endParaRPr lang="en-US" dirty="0"/>
          </a:p>
        </p:txBody>
      </p:sp>
      <p:sp>
        <p:nvSpPr>
          <p:cNvPr id="13314" name="Text Placeholder 4"/>
          <p:cNvSpPr>
            <a:spLocks noGrp="1"/>
          </p:cNvSpPr>
          <p:nvPr>
            <p:ph type="body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buFontTx/>
              <a:buNone/>
            </a:pPr>
            <a:r>
              <a:rPr lang="en-GB" altLang="es-ES" sz="2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Progression from initial-value problems with weather forecasting at one end and multi-decadal to century projections as a forced boundary condition problem at the other, with climate prediction (</a:t>
            </a:r>
            <a:r>
              <a:rPr lang="en-GB" altLang="es-ES" sz="2000" dirty="0" smtClean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sub-seasonal, seasonal and decadal</a:t>
            </a:r>
            <a:r>
              <a:rPr lang="en-GB" altLang="es-ES" sz="2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) in the middle. Prediction involves initialization and systematic comparison with a </a:t>
            </a:r>
            <a:r>
              <a:rPr lang="en-GB" altLang="es-ES" sz="2000" dirty="0" smtClean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simultaneous</a:t>
            </a:r>
            <a:r>
              <a:rPr lang="en-GB" altLang="es-ES" sz="2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reference.</a:t>
            </a:r>
          </a:p>
        </p:txBody>
      </p:sp>
      <p:sp>
        <p:nvSpPr>
          <p:cNvPr id="13316" name="Text Box 12"/>
          <p:cNvSpPr txBox="1">
            <a:spLocks noChangeArrowheads="1"/>
          </p:cNvSpPr>
          <p:nvPr/>
        </p:nvSpPr>
        <p:spPr bwMode="auto">
          <a:xfrm>
            <a:off x="12700" y="6232525"/>
            <a:ext cx="3949700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 sz="1600">
                <a:latin typeface="Calibri" pitchFamily="34" charset="0"/>
              </a:rPr>
              <a:t>Adapted from Meehl et al. (2009)</a:t>
            </a:r>
            <a:endParaRPr lang="en-US" altLang="es-ES" sz="1600">
              <a:latin typeface="Calibri" pitchFamily="34" charset="0"/>
            </a:endParaRPr>
          </a:p>
        </p:txBody>
      </p:sp>
      <p:grpSp>
        <p:nvGrpSpPr>
          <p:cNvPr id="13317" name="Group 5"/>
          <p:cNvGrpSpPr>
            <a:grpSpLocks/>
          </p:cNvGrpSpPr>
          <p:nvPr/>
        </p:nvGrpSpPr>
        <p:grpSpPr bwMode="auto">
          <a:xfrm>
            <a:off x="222250" y="3160713"/>
            <a:ext cx="8686800" cy="2898775"/>
            <a:chOff x="370" y="2018"/>
            <a:chExt cx="5472" cy="1826"/>
          </a:xfrm>
        </p:grpSpPr>
        <p:sp>
          <p:nvSpPr>
            <p:cNvPr id="13318" name="Rectangle 6"/>
            <p:cNvSpPr>
              <a:spLocks noChangeArrowheads="1"/>
            </p:cNvSpPr>
            <p:nvPr/>
          </p:nvSpPr>
          <p:spPr bwMode="auto">
            <a:xfrm>
              <a:off x="1192" y="2047"/>
              <a:ext cx="2920" cy="179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endParaRPr lang="en-GB" altLang="es-ES" b="1" i="1">
                <a:latin typeface="+mn-lt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398" y="2897"/>
              <a:ext cx="5075" cy="45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en-GB" b="1" i="1">
                <a:latin typeface="+mn-lt"/>
                <a:ea typeface="+mn-ea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 rot="10800000">
              <a:off x="965" y="3379"/>
              <a:ext cx="4735" cy="454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algn="ctr" eaLnBrk="0" hangingPunct="0">
                <a:defRPr/>
              </a:pPr>
              <a:endParaRPr lang="en-GB" b="1" i="1">
                <a:latin typeface="+mn-lt"/>
                <a:ea typeface="+mn-ea"/>
              </a:endParaRPr>
            </a:p>
          </p:txBody>
        </p:sp>
        <p:sp>
          <p:nvSpPr>
            <p:cNvPr id="13321" name="Line 9"/>
            <p:cNvSpPr>
              <a:spLocks noChangeShapeType="1"/>
            </p:cNvSpPr>
            <p:nvPr/>
          </p:nvSpPr>
          <p:spPr bwMode="auto">
            <a:xfrm>
              <a:off x="398" y="2699"/>
              <a:ext cx="5359" cy="2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3322" name="Text Box 10"/>
            <p:cNvSpPr txBox="1">
              <a:spLocks noChangeArrowheads="1"/>
            </p:cNvSpPr>
            <p:nvPr/>
          </p:nvSpPr>
          <p:spPr bwMode="auto">
            <a:xfrm>
              <a:off x="427" y="3010"/>
              <a:ext cx="1588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altLang="es-ES" sz="1600" b="1">
                  <a:solidFill>
                    <a:schemeClr val="accent1"/>
                  </a:solidFill>
                  <a:latin typeface="+mn-lt"/>
                </a:rPr>
                <a:t>Initial-value driven</a:t>
              </a:r>
            </a:p>
          </p:txBody>
        </p:sp>
        <p:sp>
          <p:nvSpPr>
            <p:cNvPr id="13323" name="Text Box 11"/>
            <p:cNvSpPr txBox="1">
              <a:spLocks noChangeArrowheads="1"/>
            </p:cNvSpPr>
            <p:nvPr/>
          </p:nvSpPr>
          <p:spPr bwMode="auto">
            <a:xfrm>
              <a:off x="3403" y="3521"/>
              <a:ext cx="2211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altLang="es-ES" sz="1600" b="1">
                  <a:solidFill>
                    <a:schemeClr val="accent1"/>
                  </a:solidFill>
                  <a:latin typeface="+mn-lt"/>
                </a:rPr>
                <a:t>Boundary-condition driven</a:t>
              </a:r>
            </a:p>
          </p:txBody>
        </p:sp>
        <p:sp>
          <p:nvSpPr>
            <p:cNvPr id="13324" name="Text Box 12"/>
            <p:cNvSpPr txBox="1">
              <a:spLocks noChangeArrowheads="1"/>
            </p:cNvSpPr>
            <p:nvPr/>
          </p:nvSpPr>
          <p:spPr bwMode="auto">
            <a:xfrm>
              <a:off x="5049" y="2755"/>
              <a:ext cx="793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altLang="es-ES" sz="1600" b="1">
                  <a:latin typeface="+mn-lt"/>
                </a:rPr>
                <a:t>Time</a:t>
              </a:r>
            </a:p>
          </p:txBody>
        </p:sp>
        <p:sp>
          <p:nvSpPr>
            <p:cNvPr id="13325" name="Text Box 13"/>
            <p:cNvSpPr txBox="1">
              <a:spLocks noChangeArrowheads="1"/>
            </p:cNvSpPr>
            <p:nvPr/>
          </p:nvSpPr>
          <p:spPr bwMode="auto">
            <a:xfrm>
              <a:off x="370" y="2302"/>
              <a:ext cx="793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altLang="es-ES" sz="1600" b="1" dirty="0">
                  <a:latin typeface="+mn-lt"/>
                </a:rPr>
                <a:t>Weather forecasts</a:t>
              </a:r>
            </a:p>
          </p:txBody>
        </p:sp>
        <p:sp>
          <p:nvSpPr>
            <p:cNvPr id="13326" name="Text Box 14"/>
            <p:cNvSpPr txBox="1">
              <a:spLocks noChangeArrowheads="1"/>
            </p:cNvSpPr>
            <p:nvPr/>
          </p:nvSpPr>
          <p:spPr bwMode="auto">
            <a:xfrm>
              <a:off x="1221" y="2018"/>
              <a:ext cx="1502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altLang="es-ES" sz="1600" b="1">
                  <a:latin typeface="+mn-lt"/>
                </a:rPr>
                <a:t>Subseasonal to seasonal forecasts (2 weeks-18 months)</a:t>
              </a:r>
            </a:p>
          </p:txBody>
        </p:sp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>
              <a:off x="2724" y="2160"/>
              <a:ext cx="141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altLang="es-ES" sz="1600" b="1">
                  <a:latin typeface="+mn-lt"/>
                </a:rPr>
                <a:t>Decadal forecasts (18 months-30 years)</a:t>
              </a:r>
            </a:p>
          </p:txBody>
        </p:sp>
        <p:sp>
          <p:nvSpPr>
            <p:cNvPr id="13328" name="Text Box 16"/>
            <p:cNvSpPr txBox="1">
              <a:spLocks noChangeArrowheads="1"/>
            </p:cNvSpPr>
            <p:nvPr/>
          </p:nvSpPr>
          <p:spPr bwMode="auto">
            <a:xfrm>
              <a:off x="4169" y="2147"/>
              <a:ext cx="141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GB" altLang="es-ES" sz="1600" b="1">
                  <a:latin typeface="+mn-lt"/>
                </a:rPr>
                <a:t>Climate-change projections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640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Climate prediction experiments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339" name="Freeform 17"/>
          <p:cNvSpPr>
            <a:spLocks/>
          </p:cNvSpPr>
          <p:nvPr/>
        </p:nvSpPr>
        <p:spPr bwMode="auto">
          <a:xfrm>
            <a:off x="466725" y="2259013"/>
            <a:ext cx="8426450" cy="3455987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3779838" y="6075363"/>
            <a:ext cx="1944687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>
                <a:solidFill>
                  <a:srgbClr val="000308"/>
                </a:solidFill>
              </a:rPr>
              <a:t>Observations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4341" name="Text Box 12"/>
          <p:cNvSpPr txBox="1">
            <a:spLocks noChangeArrowheads="1"/>
          </p:cNvSpPr>
          <p:nvPr/>
        </p:nvSpPr>
        <p:spPr bwMode="auto">
          <a:xfrm>
            <a:off x="107950" y="5861050"/>
            <a:ext cx="93503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>
                <a:solidFill>
                  <a:srgbClr val="000308"/>
                </a:solidFill>
              </a:rPr>
              <a:t> 1960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4342" name="Text Box 29"/>
          <p:cNvSpPr txBox="1">
            <a:spLocks noChangeArrowheads="1"/>
          </p:cNvSpPr>
          <p:nvPr/>
        </p:nvSpPr>
        <p:spPr bwMode="auto">
          <a:xfrm>
            <a:off x="7958138" y="5861050"/>
            <a:ext cx="9350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>
                <a:solidFill>
                  <a:srgbClr val="000308"/>
                </a:solidFill>
              </a:rPr>
              <a:t> 2005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4343" name="Line 10"/>
          <p:cNvSpPr>
            <a:spLocks noChangeShapeType="1"/>
          </p:cNvSpPr>
          <p:nvPr/>
        </p:nvSpPr>
        <p:spPr bwMode="auto">
          <a:xfrm flipV="1">
            <a:off x="4716463" y="4506913"/>
            <a:ext cx="215900" cy="1568450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4" name="Text Box 11"/>
          <p:cNvSpPr txBox="1">
            <a:spLocks noChangeArrowheads="1"/>
          </p:cNvSpPr>
          <p:nvPr/>
        </p:nvSpPr>
        <p:spPr bwMode="auto">
          <a:xfrm>
            <a:off x="-107950" y="3467100"/>
            <a:ext cx="187166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0070C0"/>
                </a:solidFill>
              </a:rPr>
              <a:t>5-member prediction started 1 Nov 1960</a:t>
            </a:r>
            <a:endParaRPr lang="en-US" altLang="en-US">
              <a:solidFill>
                <a:srgbClr val="0070C0"/>
              </a:solidFill>
            </a:endParaRPr>
          </a:p>
        </p:txBody>
      </p:sp>
      <p:sp>
        <p:nvSpPr>
          <p:cNvPr id="14345" name="Freeform 6"/>
          <p:cNvSpPr>
            <a:spLocks/>
          </p:cNvSpPr>
          <p:nvPr/>
        </p:nvSpPr>
        <p:spPr bwMode="auto">
          <a:xfrm>
            <a:off x="679450" y="4791075"/>
            <a:ext cx="1155700" cy="720725"/>
          </a:xfrm>
          <a:custGeom>
            <a:avLst/>
            <a:gdLst>
              <a:gd name="T0" fmla="*/ 0 w 1457"/>
              <a:gd name="T1" fmla="*/ 2147483647 h 556"/>
              <a:gd name="T2" fmla="*/ 2147483647 w 1457"/>
              <a:gd name="T3" fmla="*/ 2147483647 h 556"/>
              <a:gd name="T4" fmla="*/ 2147483647 w 1457"/>
              <a:gd name="T5" fmla="*/ 2147483647 h 556"/>
              <a:gd name="T6" fmla="*/ 2147483647 w 1457"/>
              <a:gd name="T7" fmla="*/ 2147483647 h 556"/>
              <a:gd name="T8" fmla="*/ 2147483647 w 1457"/>
              <a:gd name="T9" fmla="*/ 0 h 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556">
                <a:moveTo>
                  <a:pt x="0" y="556"/>
                </a:moveTo>
                <a:cubicBezTo>
                  <a:pt x="75" y="435"/>
                  <a:pt x="151" y="315"/>
                  <a:pt x="227" y="239"/>
                </a:cubicBezTo>
                <a:cubicBezTo>
                  <a:pt x="303" y="163"/>
                  <a:pt x="315" y="126"/>
                  <a:pt x="454" y="102"/>
                </a:cubicBezTo>
                <a:cubicBezTo>
                  <a:pt x="593" y="78"/>
                  <a:pt x="898" y="109"/>
                  <a:pt x="1065" y="92"/>
                </a:cubicBezTo>
                <a:cubicBezTo>
                  <a:pt x="1232" y="75"/>
                  <a:pt x="1375" y="19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6" name="Freeform 7"/>
          <p:cNvSpPr>
            <a:spLocks/>
          </p:cNvSpPr>
          <p:nvPr/>
        </p:nvSpPr>
        <p:spPr bwMode="auto">
          <a:xfrm>
            <a:off x="679450" y="5372100"/>
            <a:ext cx="1147763" cy="139700"/>
          </a:xfrm>
          <a:custGeom>
            <a:avLst/>
            <a:gdLst>
              <a:gd name="T0" fmla="*/ 0 w 1457"/>
              <a:gd name="T1" fmla="*/ 2147483647 h 176"/>
              <a:gd name="T2" fmla="*/ 2147483647 w 1457"/>
              <a:gd name="T3" fmla="*/ 2147483647 h 176"/>
              <a:gd name="T4" fmla="*/ 2147483647 w 1457"/>
              <a:gd name="T5" fmla="*/ 2147483647 h 176"/>
              <a:gd name="T6" fmla="*/ 2147483647 w 1457"/>
              <a:gd name="T7" fmla="*/ 2147483647 h 176"/>
              <a:gd name="T8" fmla="*/ 2147483647 w 1457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176">
                <a:moveTo>
                  <a:pt x="0" y="176"/>
                </a:moveTo>
                <a:cubicBezTo>
                  <a:pt x="45" y="157"/>
                  <a:pt x="91" y="138"/>
                  <a:pt x="182" y="131"/>
                </a:cubicBezTo>
                <a:cubicBezTo>
                  <a:pt x="273" y="124"/>
                  <a:pt x="386" y="147"/>
                  <a:pt x="545" y="131"/>
                </a:cubicBezTo>
                <a:cubicBezTo>
                  <a:pt x="704" y="115"/>
                  <a:pt x="983" y="57"/>
                  <a:pt x="1135" y="35"/>
                </a:cubicBezTo>
                <a:cubicBezTo>
                  <a:pt x="1287" y="13"/>
                  <a:pt x="1390" y="7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7" name="Freeform 8"/>
          <p:cNvSpPr>
            <a:spLocks/>
          </p:cNvSpPr>
          <p:nvPr/>
        </p:nvSpPr>
        <p:spPr bwMode="auto">
          <a:xfrm>
            <a:off x="679450" y="4508500"/>
            <a:ext cx="1147763" cy="1003300"/>
          </a:xfrm>
          <a:custGeom>
            <a:avLst/>
            <a:gdLst>
              <a:gd name="T0" fmla="*/ 0 w 1446"/>
              <a:gd name="T1" fmla="*/ 2147483647 h 706"/>
              <a:gd name="T2" fmla="*/ 2147483647 w 1446"/>
              <a:gd name="T3" fmla="*/ 2147483647 h 706"/>
              <a:gd name="T4" fmla="*/ 2147483647 w 1446"/>
              <a:gd name="T5" fmla="*/ 2147483647 h 706"/>
              <a:gd name="T6" fmla="*/ 2147483647 w 1446"/>
              <a:gd name="T7" fmla="*/ 0 h 7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706">
                <a:moveTo>
                  <a:pt x="0" y="706"/>
                </a:moveTo>
                <a:cubicBezTo>
                  <a:pt x="128" y="664"/>
                  <a:pt x="250" y="622"/>
                  <a:pt x="408" y="570"/>
                </a:cubicBezTo>
                <a:cubicBezTo>
                  <a:pt x="566" y="518"/>
                  <a:pt x="777" y="487"/>
                  <a:pt x="950" y="392"/>
                </a:cubicBezTo>
                <a:cubicBezTo>
                  <a:pt x="1123" y="297"/>
                  <a:pt x="1343" y="82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8" name="Freeform 18"/>
          <p:cNvSpPr>
            <a:spLocks/>
          </p:cNvSpPr>
          <p:nvPr/>
        </p:nvSpPr>
        <p:spPr bwMode="auto">
          <a:xfrm>
            <a:off x="679450" y="4775200"/>
            <a:ext cx="1147763" cy="736600"/>
          </a:xfrm>
          <a:custGeom>
            <a:avLst/>
            <a:gdLst>
              <a:gd name="T0" fmla="*/ 0 w 1446"/>
              <a:gd name="T1" fmla="*/ 2147483647 h 636"/>
              <a:gd name="T2" fmla="*/ 2147483647 w 1446"/>
              <a:gd name="T3" fmla="*/ 2147483647 h 636"/>
              <a:gd name="T4" fmla="*/ 2147483647 w 1446"/>
              <a:gd name="T5" fmla="*/ 2147483647 h 636"/>
              <a:gd name="T6" fmla="*/ 2147483647 w 1446"/>
              <a:gd name="T7" fmla="*/ 2147483647 h 636"/>
              <a:gd name="T8" fmla="*/ 2147483647 w 1446"/>
              <a:gd name="T9" fmla="*/ 0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6" h="636">
                <a:moveTo>
                  <a:pt x="0" y="636"/>
                </a:moveTo>
                <a:cubicBezTo>
                  <a:pt x="72" y="601"/>
                  <a:pt x="316" y="520"/>
                  <a:pt x="432" y="426"/>
                </a:cubicBezTo>
                <a:cubicBezTo>
                  <a:pt x="548" y="332"/>
                  <a:pt x="584" y="123"/>
                  <a:pt x="697" y="69"/>
                </a:cubicBezTo>
                <a:cubicBezTo>
                  <a:pt x="810" y="15"/>
                  <a:pt x="986" y="114"/>
                  <a:pt x="1111" y="103"/>
                </a:cubicBezTo>
                <a:cubicBezTo>
                  <a:pt x="1236" y="92"/>
                  <a:pt x="1376" y="21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9" name="Freeform 19"/>
          <p:cNvSpPr>
            <a:spLocks/>
          </p:cNvSpPr>
          <p:nvPr/>
        </p:nvSpPr>
        <p:spPr bwMode="auto">
          <a:xfrm>
            <a:off x="679450" y="4791075"/>
            <a:ext cx="1155700" cy="738188"/>
          </a:xfrm>
          <a:custGeom>
            <a:avLst/>
            <a:gdLst>
              <a:gd name="T0" fmla="*/ 0 w 1446"/>
              <a:gd name="T1" fmla="*/ 2147483647 h 475"/>
              <a:gd name="T2" fmla="*/ 2147483647 w 1446"/>
              <a:gd name="T3" fmla="*/ 2147483647 h 475"/>
              <a:gd name="T4" fmla="*/ 2147483647 w 1446"/>
              <a:gd name="T5" fmla="*/ 2147483647 h 475"/>
              <a:gd name="T6" fmla="*/ 2147483647 w 1446"/>
              <a:gd name="T7" fmla="*/ 0 h 4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475">
                <a:moveTo>
                  <a:pt x="0" y="466"/>
                </a:moveTo>
                <a:cubicBezTo>
                  <a:pt x="85" y="461"/>
                  <a:pt x="344" y="475"/>
                  <a:pt x="512" y="438"/>
                </a:cubicBezTo>
                <a:cubicBezTo>
                  <a:pt x="680" y="401"/>
                  <a:pt x="852" y="315"/>
                  <a:pt x="1008" y="242"/>
                </a:cubicBezTo>
                <a:cubicBezTo>
                  <a:pt x="1164" y="169"/>
                  <a:pt x="1355" y="50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6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Climate prediction experiments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363" name="Freeform 14"/>
          <p:cNvSpPr>
            <a:spLocks/>
          </p:cNvSpPr>
          <p:nvPr/>
        </p:nvSpPr>
        <p:spPr bwMode="auto">
          <a:xfrm>
            <a:off x="466725" y="2259013"/>
            <a:ext cx="8426450" cy="3455987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4" name="Text Box 9"/>
          <p:cNvSpPr txBox="1">
            <a:spLocks noChangeArrowheads="1"/>
          </p:cNvSpPr>
          <p:nvPr/>
        </p:nvSpPr>
        <p:spPr bwMode="auto">
          <a:xfrm>
            <a:off x="3779838" y="6075363"/>
            <a:ext cx="1944687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>
                <a:solidFill>
                  <a:srgbClr val="000308"/>
                </a:solidFill>
              </a:rPr>
              <a:t>Observations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5365" name="Text Box 12"/>
          <p:cNvSpPr txBox="1">
            <a:spLocks noChangeArrowheads="1"/>
          </p:cNvSpPr>
          <p:nvPr/>
        </p:nvSpPr>
        <p:spPr bwMode="auto">
          <a:xfrm>
            <a:off x="107950" y="5861050"/>
            <a:ext cx="93503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>
                <a:solidFill>
                  <a:srgbClr val="000308"/>
                </a:solidFill>
              </a:rPr>
              <a:t> 1960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7958138" y="5861050"/>
            <a:ext cx="9350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altLang="en-US" dirty="0">
                <a:solidFill>
                  <a:schemeClr val="bg2">
                    <a:lumMod val="10000"/>
                  </a:schemeClr>
                </a:solidFill>
              </a:rPr>
              <a:t> 2005</a:t>
            </a:r>
            <a:endParaRPr lang="en-US" alt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367" name="Line 10"/>
          <p:cNvSpPr>
            <a:spLocks noChangeShapeType="1"/>
          </p:cNvSpPr>
          <p:nvPr/>
        </p:nvSpPr>
        <p:spPr bwMode="auto">
          <a:xfrm flipV="1">
            <a:off x="4716463" y="4506913"/>
            <a:ext cx="215900" cy="1568450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8" name="Text Box 17"/>
          <p:cNvSpPr txBox="1">
            <a:spLocks noChangeArrowheads="1"/>
          </p:cNvSpPr>
          <p:nvPr/>
        </p:nvSpPr>
        <p:spPr bwMode="auto">
          <a:xfrm>
            <a:off x="1619250" y="2751138"/>
            <a:ext cx="187166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CC0000"/>
                </a:solidFill>
              </a:rPr>
              <a:t>5-member prediction started 1 Nov 1965</a:t>
            </a:r>
            <a:endParaRPr lang="en-US" altLang="en-US">
              <a:solidFill>
                <a:srgbClr val="CC0000"/>
              </a:solidFill>
            </a:endParaRPr>
          </a:p>
        </p:txBody>
      </p:sp>
      <p:sp>
        <p:nvSpPr>
          <p:cNvPr id="15369" name="Text Box 11"/>
          <p:cNvSpPr txBox="1">
            <a:spLocks noChangeArrowheads="1"/>
          </p:cNvSpPr>
          <p:nvPr/>
        </p:nvSpPr>
        <p:spPr bwMode="auto">
          <a:xfrm>
            <a:off x="-107950" y="3467100"/>
            <a:ext cx="187166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0070C0"/>
                </a:solidFill>
              </a:rPr>
              <a:t>5-member prediction started 1 Nov 1960</a:t>
            </a:r>
            <a:endParaRPr lang="en-US" altLang="en-US">
              <a:solidFill>
                <a:srgbClr val="0070C0"/>
              </a:solidFill>
            </a:endParaRPr>
          </a:p>
        </p:txBody>
      </p:sp>
      <p:sp>
        <p:nvSpPr>
          <p:cNvPr id="15370" name="Freeform 6"/>
          <p:cNvSpPr>
            <a:spLocks/>
          </p:cNvSpPr>
          <p:nvPr/>
        </p:nvSpPr>
        <p:spPr bwMode="auto">
          <a:xfrm>
            <a:off x="679450" y="4791075"/>
            <a:ext cx="1155700" cy="720725"/>
          </a:xfrm>
          <a:custGeom>
            <a:avLst/>
            <a:gdLst>
              <a:gd name="T0" fmla="*/ 0 w 1457"/>
              <a:gd name="T1" fmla="*/ 2147483647 h 556"/>
              <a:gd name="T2" fmla="*/ 2147483647 w 1457"/>
              <a:gd name="T3" fmla="*/ 2147483647 h 556"/>
              <a:gd name="T4" fmla="*/ 2147483647 w 1457"/>
              <a:gd name="T5" fmla="*/ 2147483647 h 556"/>
              <a:gd name="T6" fmla="*/ 2147483647 w 1457"/>
              <a:gd name="T7" fmla="*/ 2147483647 h 556"/>
              <a:gd name="T8" fmla="*/ 2147483647 w 1457"/>
              <a:gd name="T9" fmla="*/ 0 h 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556">
                <a:moveTo>
                  <a:pt x="0" y="556"/>
                </a:moveTo>
                <a:cubicBezTo>
                  <a:pt x="75" y="435"/>
                  <a:pt x="151" y="315"/>
                  <a:pt x="227" y="239"/>
                </a:cubicBezTo>
                <a:cubicBezTo>
                  <a:pt x="303" y="163"/>
                  <a:pt x="315" y="126"/>
                  <a:pt x="454" y="102"/>
                </a:cubicBezTo>
                <a:cubicBezTo>
                  <a:pt x="593" y="78"/>
                  <a:pt x="898" y="109"/>
                  <a:pt x="1065" y="92"/>
                </a:cubicBezTo>
                <a:cubicBezTo>
                  <a:pt x="1232" y="75"/>
                  <a:pt x="1375" y="19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1" name="Freeform 7"/>
          <p:cNvSpPr>
            <a:spLocks/>
          </p:cNvSpPr>
          <p:nvPr/>
        </p:nvSpPr>
        <p:spPr bwMode="auto">
          <a:xfrm>
            <a:off x="679450" y="5372100"/>
            <a:ext cx="1147763" cy="139700"/>
          </a:xfrm>
          <a:custGeom>
            <a:avLst/>
            <a:gdLst>
              <a:gd name="T0" fmla="*/ 0 w 1457"/>
              <a:gd name="T1" fmla="*/ 2147483647 h 176"/>
              <a:gd name="T2" fmla="*/ 2147483647 w 1457"/>
              <a:gd name="T3" fmla="*/ 2147483647 h 176"/>
              <a:gd name="T4" fmla="*/ 2147483647 w 1457"/>
              <a:gd name="T5" fmla="*/ 2147483647 h 176"/>
              <a:gd name="T6" fmla="*/ 2147483647 w 1457"/>
              <a:gd name="T7" fmla="*/ 2147483647 h 176"/>
              <a:gd name="T8" fmla="*/ 2147483647 w 1457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176">
                <a:moveTo>
                  <a:pt x="0" y="176"/>
                </a:moveTo>
                <a:cubicBezTo>
                  <a:pt x="45" y="157"/>
                  <a:pt x="91" y="138"/>
                  <a:pt x="182" y="131"/>
                </a:cubicBezTo>
                <a:cubicBezTo>
                  <a:pt x="273" y="124"/>
                  <a:pt x="386" y="147"/>
                  <a:pt x="545" y="131"/>
                </a:cubicBezTo>
                <a:cubicBezTo>
                  <a:pt x="704" y="115"/>
                  <a:pt x="983" y="57"/>
                  <a:pt x="1135" y="35"/>
                </a:cubicBezTo>
                <a:cubicBezTo>
                  <a:pt x="1287" y="13"/>
                  <a:pt x="1390" y="7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2" name="Freeform 8"/>
          <p:cNvSpPr>
            <a:spLocks/>
          </p:cNvSpPr>
          <p:nvPr/>
        </p:nvSpPr>
        <p:spPr bwMode="auto">
          <a:xfrm>
            <a:off x="679450" y="4508500"/>
            <a:ext cx="1147763" cy="1003300"/>
          </a:xfrm>
          <a:custGeom>
            <a:avLst/>
            <a:gdLst>
              <a:gd name="T0" fmla="*/ 0 w 1446"/>
              <a:gd name="T1" fmla="*/ 2147483647 h 706"/>
              <a:gd name="T2" fmla="*/ 2147483647 w 1446"/>
              <a:gd name="T3" fmla="*/ 2147483647 h 706"/>
              <a:gd name="T4" fmla="*/ 2147483647 w 1446"/>
              <a:gd name="T5" fmla="*/ 2147483647 h 706"/>
              <a:gd name="T6" fmla="*/ 2147483647 w 1446"/>
              <a:gd name="T7" fmla="*/ 0 h 7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706">
                <a:moveTo>
                  <a:pt x="0" y="706"/>
                </a:moveTo>
                <a:cubicBezTo>
                  <a:pt x="128" y="664"/>
                  <a:pt x="250" y="622"/>
                  <a:pt x="408" y="570"/>
                </a:cubicBezTo>
                <a:cubicBezTo>
                  <a:pt x="566" y="518"/>
                  <a:pt x="777" y="487"/>
                  <a:pt x="950" y="392"/>
                </a:cubicBezTo>
                <a:cubicBezTo>
                  <a:pt x="1123" y="297"/>
                  <a:pt x="1343" y="82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3" name="Freeform 18"/>
          <p:cNvSpPr>
            <a:spLocks/>
          </p:cNvSpPr>
          <p:nvPr/>
        </p:nvSpPr>
        <p:spPr bwMode="auto">
          <a:xfrm>
            <a:off x="679450" y="4775200"/>
            <a:ext cx="1147763" cy="736600"/>
          </a:xfrm>
          <a:custGeom>
            <a:avLst/>
            <a:gdLst>
              <a:gd name="T0" fmla="*/ 0 w 1446"/>
              <a:gd name="T1" fmla="*/ 2147483647 h 636"/>
              <a:gd name="T2" fmla="*/ 2147483647 w 1446"/>
              <a:gd name="T3" fmla="*/ 2147483647 h 636"/>
              <a:gd name="T4" fmla="*/ 2147483647 w 1446"/>
              <a:gd name="T5" fmla="*/ 2147483647 h 636"/>
              <a:gd name="T6" fmla="*/ 2147483647 w 1446"/>
              <a:gd name="T7" fmla="*/ 2147483647 h 636"/>
              <a:gd name="T8" fmla="*/ 2147483647 w 1446"/>
              <a:gd name="T9" fmla="*/ 0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6" h="636">
                <a:moveTo>
                  <a:pt x="0" y="636"/>
                </a:moveTo>
                <a:cubicBezTo>
                  <a:pt x="72" y="601"/>
                  <a:pt x="316" y="520"/>
                  <a:pt x="432" y="426"/>
                </a:cubicBezTo>
                <a:cubicBezTo>
                  <a:pt x="548" y="332"/>
                  <a:pt x="584" y="123"/>
                  <a:pt x="697" y="69"/>
                </a:cubicBezTo>
                <a:cubicBezTo>
                  <a:pt x="810" y="15"/>
                  <a:pt x="986" y="114"/>
                  <a:pt x="1111" y="103"/>
                </a:cubicBezTo>
                <a:cubicBezTo>
                  <a:pt x="1236" y="92"/>
                  <a:pt x="1376" y="21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4" name="Freeform 19"/>
          <p:cNvSpPr>
            <a:spLocks/>
          </p:cNvSpPr>
          <p:nvPr/>
        </p:nvSpPr>
        <p:spPr bwMode="auto">
          <a:xfrm>
            <a:off x="679450" y="4791075"/>
            <a:ext cx="1155700" cy="738188"/>
          </a:xfrm>
          <a:custGeom>
            <a:avLst/>
            <a:gdLst>
              <a:gd name="T0" fmla="*/ 0 w 1446"/>
              <a:gd name="T1" fmla="*/ 2147483647 h 475"/>
              <a:gd name="T2" fmla="*/ 2147483647 w 1446"/>
              <a:gd name="T3" fmla="*/ 2147483647 h 475"/>
              <a:gd name="T4" fmla="*/ 2147483647 w 1446"/>
              <a:gd name="T5" fmla="*/ 2147483647 h 475"/>
              <a:gd name="T6" fmla="*/ 2147483647 w 1446"/>
              <a:gd name="T7" fmla="*/ 0 h 4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475">
                <a:moveTo>
                  <a:pt x="0" y="466"/>
                </a:moveTo>
                <a:cubicBezTo>
                  <a:pt x="85" y="461"/>
                  <a:pt x="344" y="475"/>
                  <a:pt x="512" y="438"/>
                </a:cubicBezTo>
                <a:cubicBezTo>
                  <a:pt x="680" y="401"/>
                  <a:pt x="852" y="315"/>
                  <a:pt x="1008" y="242"/>
                </a:cubicBezTo>
                <a:cubicBezTo>
                  <a:pt x="1164" y="169"/>
                  <a:pt x="1355" y="50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5" name="Freeform 13"/>
          <p:cNvSpPr>
            <a:spLocks/>
          </p:cNvSpPr>
          <p:nvPr/>
        </p:nvSpPr>
        <p:spPr bwMode="auto">
          <a:xfrm>
            <a:off x="2266950" y="4365625"/>
            <a:ext cx="936625" cy="865188"/>
          </a:xfrm>
          <a:custGeom>
            <a:avLst/>
            <a:gdLst>
              <a:gd name="T0" fmla="*/ 0 w 1452"/>
              <a:gd name="T1" fmla="*/ 2147483647 h 817"/>
              <a:gd name="T2" fmla="*/ 2147483647 w 1452"/>
              <a:gd name="T3" fmla="*/ 2147483647 h 817"/>
              <a:gd name="T4" fmla="*/ 2147483647 w 1452"/>
              <a:gd name="T5" fmla="*/ 2147483647 h 817"/>
              <a:gd name="T6" fmla="*/ 2147483647 w 1452"/>
              <a:gd name="T7" fmla="*/ 0 h 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817">
                <a:moveTo>
                  <a:pt x="0" y="817"/>
                </a:moveTo>
                <a:cubicBezTo>
                  <a:pt x="60" y="669"/>
                  <a:pt x="121" y="521"/>
                  <a:pt x="272" y="408"/>
                </a:cubicBezTo>
                <a:cubicBezTo>
                  <a:pt x="423" y="295"/>
                  <a:pt x="710" y="204"/>
                  <a:pt x="907" y="136"/>
                </a:cubicBezTo>
                <a:cubicBezTo>
                  <a:pt x="1104" y="68"/>
                  <a:pt x="1354" y="2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6" name="Freeform 14"/>
          <p:cNvSpPr>
            <a:spLocks/>
          </p:cNvSpPr>
          <p:nvPr/>
        </p:nvSpPr>
        <p:spPr bwMode="auto">
          <a:xfrm>
            <a:off x="2266950" y="4549775"/>
            <a:ext cx="936625" cy="681038"/>
          </a:xfrm>
          <a:custGeom>
            <a:avLst/>
            <a:gdLst>
              <a:gd name="T0" fmla="*/ 0 w 1452"/>
              <a:gd name="T1" fmla="*/ 2147483647 h 643"/>
              <a:gd name="T2" fmla="*/ 2147483647 w 1452"/>
              <a:gd name="T3" fmla="*/ 2147483647 h 643"/>
              <a:gd name="T4" fmla="*/ 2147483647 w 1452"/>
              <a:gd name="T5" fmla="*/ 2147483647 h 6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52" h="643">
                <a:moveTo>
                  <a:pt x="0" y="643"/>
                </a:moveTo>
                <a:cubicBezTo>
                  <a:pt x="378" y="419"/>
                  <a:pt x="756" y="196"/>
                  <a:pt x="998" y="98"/>
                </a:cubicBezTo>
                <a:cubicBezTo>
                  <a:pt x="1240" y="0"/>
                  <a:pt x="1377" y="68"/>
                  <a:pt x="1452" y="53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7" name="Freeform 15"/>
          <p:cNvSpPr>
            <a:spLocks/>
          </p:cNvSpPr>
          <p:nvPr/>
        </p:nvSpPr>
        <p:spPr bwMode="auto">
          <a:xfrm>
            <a:off x="2266950" y="5013325"/>
            <a:ext cx="936625" cy="382588"/>
          </a:xfrm>
          <a:custGeom>
            <a:avLst/>
            <a:gdLst>
              <a:gd name="T0" fmla="*/ 0 w 1452"/>
              <a:gd name="T1" fmla="*/ 2147483647 h 362"/>
              <a:gd name="T2" fmla="*/ 2147483647 w 1452"/>
              <a:gd name="T3" fmla="*/ 2147483647 h 362"/>
              <a:gd name="T4" fmla="*/ 2147483647 w 1452"/>
              <a:gd name="T5" fmla="*/ 2147483647 h 362"/>
              <a:gd name="T6" fmla="*/ 2147483647 w 1452"/>
              <a:gd name="T7" fmla="*/ 0 h 3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362">
                <a:moveTo>
                  <a:pt x="0" y="227"/>
                </a:moveTo>
                <a:cubicBezTo>
                  <a:pt x="242" y="242"/>
                  <a:pt x="484" y="257"/>
                  <a:pt x="681" y="272"/>
                </a:cubicBezTo>
                <a:cubicBezTo>
                  <a:pt x="878" y="287"/>
                  <a:pt x="1052" y="362"/>
                  <a:pt x="1180" y="317"/>
                </a:cubicBezTo>
                <a:cubicBezTo>
                  <a:pt x="1308" y="272"/>
                  <a:pt x="1407" y="5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8" name="Freeform 20"/>
          <p:cNvSpPr>
            <a:spLocks/>
          </p:cNvSpPr>
          <p:nvPr/>
        </p:nvSpPr>
        <p:spPr bwMode="auto">
          <a:xfrm>
            <a:off x="2266950" y="4468813"/>
            <a:ext cx="919163" cy="762000"/>
          </a:xfrm>
          <a:custGeom>
            <a:avLst/>
            <a:gdLst>
              <a:gd name="T0" fmla="*/ 0 w 1426"/>
              <a:gd name="T1" fmla="*/ 2147483647 h 720"/>
              <a:gd name="T2" fmla="*/ 2147483647 w 1426"/>
              <a:gd name="T3" fmla="*/ 2147483647 h 720"/>
              <a:gd name="T4" fmla="*/ 2147483647 w 1426"/>
              <a:gd name="T5" fmla="*/ 2147483647 h 720"/>
              <a:gd name="T6" fmla="*/ 2147483647 w 1426"/>
              <a:gd name="T7" fmla="*/ 0 h 7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6" h="720">
                <a:moveTo>
                  <a:pt x="0" y="720"/>
                </a:moveTo>
                <a:cubicBezTo>
                  <a:pt x="99" y="684"/>
                  <a:pt x="432" y="590"/>
                  <a:pt x="596" y="507"/>
                </a:cubicBezTo>
                <a:cubicBezTo>
                  <a:pt x="760" y="424"/>
                  <a:pt x="850" y="303"/>
                  <a:pt x="988" y="219"/>
                </a:cubicBezTo>
                <a:cubicBezTo>
                  <a:pt x="1126" y="135"/>
                  <a:pt x="1335" y="46"/>
                  <a:pt x="1426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9" name="Freeform 31"/>
          <p:cNvSpPr>
            <a:spLocks/>
          </p:cNvSpPr>
          <p:nvPr/>
        </p:nvSpPr>
        <p:spPr bwMode="auto">
          <a:xfrm>
            <a:off x="2266950" y="4749800"/>
            <a:ext cx="936625" cy="481013"/>
          </a:xfrm>
          <a:custGeom>
            <a:avLst/>
            <a:gdLst>
              <a:gd name="T0" fmla="*/ 0 w 1452"/>
              <a:gd name="T1" fmla="*/ 2147483647 h 454"/>
              <a:gd name="T2" fmla="*/ 2147483647 w 1452"/>
              <a:gd name="T3" fmla="*/ 2147483647 h 454"/>
              <a:gd name="T4" fmla="*/ 2147483647 w 1452"/>
              <a:gd name="T5" fmla="*/ 2147483647 h 454"/>
              <a:gd name="T6" fmla="*/ 2147483647 w 1452"/>
              <a:gd name="T7" fmla="*/ 2147483647 h 454"/>
              <a:gd name="T8" fmla="*/ 2147483647 w 1452"/>
              <a:gd name="T9" fmla="*/ 0 h 4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2" h="454">
                <a:moveTo>
                  <a:pt x="0" y="454"/>
                </a:moveTo>
                <a:cubicBezTo>
                  <a:pt x="151" y="416"/>
                  <a:pt x="303" y="378"/>
                  <a:pt x="454" y="363"/>
                </a:cubicBezTo>
                <a:cubicBezTo>
                  <a:pt x="605" y="348"/>
                  <a:pt x="779" y="378"/>
                  <a:pt x="907" y="363"/>
                </a:cubicBezTo>
                <a:cubicBezTo>
                  <a:pt x="1035" y="348"/>
                  <a:pt x="1134" y="332"/>
                  <a:pt x="1225" y="272"/>
                </a:cubicBezTo>
                <a:cubicBezTo>
                  <a:pt x="1316" y="212"/>
                  <a:pt x="1414" y="45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43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Climate prediction experiments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387" name="Freeform 3"/>
          <p:cNvSpPr>
            <a:spLocks/>
          </p:cNvSpPr>
          <p:nvPr/>
        </p:nvSpPr>
        <p:spPr bwMode="auto">
          <a:xfrm>
            <a:off x="466725" y="2259013"/>
            <a:ext cx="8426450" cy="3455987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8" name="Text Box 9"/>
          <p:cNvSpPr txBox="1">
            <a:spLocks noChangeArrowheads="1"/>
          </p:cNvSpPr>
          <p:nvPr/>
        </p:nvSpPr>
        <p:spPr bwMode="auto">
          <a:xfrm>
            <a:off x="3779838" y="6075363"/>
            <a:ext cx="1944687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>
                <a:solidFill>
                  <a:srgbClr val="000308"/>
                </a:solidFill>
              </a:rPr>
              <a:t>Observations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6389" name="Text Box 12"/>
          <p:cNvSpPr txBox="1">
            <a:spLocks noChangeArrowheads="1"/>
          </p:cNvSpPr>
          <p:nvPr/>
        </p:nvSpPr>
        <p:spPr bwMode="auto">
          <a:xfrm>
            <a:off x="107950" y="5861050"/>
            <a:ext cx="93503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/>
              <a:t> </a:t>
            </a:r>
            <a:r>
              <a:rPr lang="en-GB" altLang="en-US">
                <a:solidFill>
                  <a:srgbClr val="000308"/>
                </a:solidFill>
              </a:rPr>
              <a:t>1960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6390" name="Text Box 29"/>
          <p:cNvSpPr txBox="1">
            <a:spLocks noChangeArrowheads="1"/>
          </p:cNvSpPr>
          <p:nvPr/>
        </p:nvSpPr>
        <p:spPr bwMode="auto">
          <a:xfrm>
            <a:off x="7958138" y="5861050"/>
            <a:ext cx="9350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>
                <a:solidFill>
                  <a:srgbClr val="000308"/>
                </a:solidFill>
              </a:rPr>
              <a:t> 2005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6391" name="Line 10"/>
          <p:cNvSpPr>
            <a:spLocks noChangeShapeType="1"/>
          </p:cNvSpPr>
          <p:nvPr/>
        </p:nvSpPr>
        <p:spPr bwMode="auto">
          <a:xfrm flipV="1">
            <a:off x="4716463" y="4506913"/>
            <a:ext cx="215900" cy="1568450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2" name="Text Box 28"/>
          <p:cNvSpPr txBox="1">
            <a:spLocks noChangeArrowheads="1"/>
          </p:cNvSpPr>
          <p:nvPr/>
        </p:nvSpPr>
        <p:spPr bwMode="auto">
          <a:xfrm>
            <a:off x="3275013" y="2546350"/>
            <a:ext cx="1871662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009900"/>
                </a:solidFill>
              </a:rPr>
              <a:t>5-member prediction started 1 Nov 1970</a:t>
            </a:r>
            <a:endParaRPr lang="en-US" altLang="en-US">
              <a:solidFill>
                <a:srgbClr val="009900"/>
              </a:solidFill>
            </a:endParaRPr>
          </a:p>
        </p:txBody>
      </p:sp>
      <p:sp>
        <p:nvSpPr>
          <p:cNvPr id="16393" name="Text Box 17"/>
          <p:cNvSpPr txBox="1">
            <a:spLocks noChangeArrowheads="1"/>
          </p:cNvSpPr>
          <p:nvPr/>
        </p:nvSpPr>
        <p:spPr bwMode="auto">
          <a:xfrm>
            <a:off x="1619250" y="2751138"/>
            <a:ext cx="187166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CC0000"/>
                </a:solidFill>
              </a:rPr>
              <a:t>5-member prediction started 1 Nov 1965</a:t>
            </a:r>
            <a:endParaRPr lang="en-US" altLang="en-US">
              <a:solidFill>
                <a:srgbClr val="CC0000"/>
              </a:solidFill>
            </a:endParaRPr>
          </a:p>
        </p:txBody>
      </p:sp>
      <p:sp>
        <p:nvSpPr>
          <p:cNvPr id="16394" name="Text Box 11"/>
          <p:cNvSpPr txBox="1">
            <a:spLocks noChangeArrowheads="1"/>
          </p:cNvSpPr>
          <p:nvPr/>
        </p:nvSpPr>
        <p:spPr bwMode="auto">
          <a:xfrm>
            <a:off x="-107950" y="3467100"/>
            <a:ext cx="187166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0070C0"/>
                </a:solidFill>
              </a:rPr>
              <a:t>5-member prediction started 1 Nov 1960</a:t>
            </a:r>
            <a:endParaRPr lang="en-US" altLang="en-US">
              <a:solidFill>
                <a:srgbClr val="0070C0"/>
              </a:solidFill>
            </a:endParaRPr>
          </a:p>
        </p:txBody>
      </p:sp>
      <p:sp>
        <p:nvSpPr>
          <p:cNvPr id="16395" name="Freeform 6"/>
          <p:cNvSpPr>
            <a:spLocks/>
          </p:cNvSpPr>
          <p:nvPr/>
        </p:nvSpPr>
        <p:spPr bwMode="auto">
          <a:xfrm>
            <a:off x="679450" y="4791075"/>
            <a:ext cx="1155700" cy="720725"/>
          </a:xfrm>
          <a:custGeom>
            <a:avLst/>
            <a:gdLst>
              <a:gd name="T0" fmla="*/ 0 w 1457"/>
              <a:gd name="T1" fmla="*/ 2147483647 h 556"/>
              <a:gd name="T2" fmla="*/ 2147483647 w 1457"/>
              <a:gd name="T3" fmla="*/ 2147483647 h 556"/>
              <a:gd name="T4" fmla="*/ 2147483647 w 1457"/>
              <a:gd name="T5" fmla="*/ 2147483647 h 556"/>
              <a:gd name="T6" fmla="*/ 2147483647 w 1457"/>
              <a:gd name="T7" fmla="*/ 2147483647 h 556"/>
              <a:gd name="T8" fmla="*/ 2147483647 w 1457"/>
              <a:gd name="T9" fmla="*/ 0 h 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556">
                <a:moveTo>
                  <a:pt x="0" y="556"/>
                </a:moveTo>
                <a:cubicBezTo>
                  <a:pt x="75" y="435"/>
                  <a:pt x="151" y="315"/>
                  <a:pt x="227" y="239"/>
                </a:cubicBezTo>
                <a:cubicBezTo>
                  <a:pt x="303" y="163"/>
                  <a:pt x="315" y="126"/>
                  <a:pt x="454" y="102"/>
                </a:cubicBezTo>
                <a:cubicBezTo>
                  <a:pt x="593" y="78"/>
                  <a:pt x="898" y="109"/>
                  <a:pt x="1065" y="92"/>
                </a:cubicBezTo>
                <a:cubicBezTo>
                  <a:pt x="1232" y="75"/>
                  <a:pt x="1375" y="19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6" name="Freeform 7"/>
          <p:cNvSpPr>
            <a:spLocks/>
          </p:cNvSpPr>
          <p:nvPr/>
        </p:nvSpPr>
        <p:spPr bwMode="auto">
          <a:xfrm>
            <a:off x="679450" y="5372100"/>
            <a:ext cx="1147763" cy="139700"/>
          </a:xfrm>
          <a:custGeom>
            <a:avLst/>
            <a:gdLst>
              <a:gd name="T0" fmla="*/ 0 w 1457"/>
              <a:gd name="T1" fmla="*/ 2147483647 h 176"/>
              <a:gd name="T2" fmla="*/ 2147483647 w 1457"/>
              <a:gd name="T3" fmla="*/ 2147483647 h 176"/>
              <a:gd name="T4" fmla="*/ 2147483647 w 1457"/>
              <a:gd name="T5" fmla="*/ 2147483647 h 176"/>
              <a:gd name="T6" fmla="*/ 2147483647 w 1457"/>
              <a:gd name="T7" fmla="*/ 2147483647 h 176"/>
              <a:gd name="T8" fmla="*/ 2147483647 w 1457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176">
                <a:moveTo>
                  <a:pt x="0" y="176"/>
                </a:moveTo>
                <a:cubicBezTo>
                  <a:pt x="45" y="157"/>
                  <a:pt x="91" y="138"/>
                  <a:pt x="182" y="131"/>
                </a:cubicBezTo>
                <a:cubicBezTo>
                  <a:pt x="273" y="124"/>
                  <a:pt x="386" y="147"/>
                  <a:pt x="545" y="131"/>
                </a:cubicBezTo>
                <a:cubicBezTo>
                  <a:pt x="704" y="115"/>
                  <a:pt x="983" y="57"/>
                  <a:pt x="1135" y="35"/>
                </a:cubicBezTo>
                <a:cubicBezTo>
                  <a:pt x="1287" y="13"/>
                  <a:pt x="1390" y="7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7" name="Freeform 8"/>
          <p:cNvSpPr>
            <a:spLocks/>
          </p:cNvSpPr>
          <p:nvPr/>
        </p:nvSpPr>
        <p:spPr bwMode="auto">
          <a:xfrm>
            <a:off x="679450" y="4508500"/>
            <a:ext cx="1147763" cy="1003300"/>
          </a:xfrm>
          <a:custGeom>
            <a:avLst/>
            <a:gdLst>
              <a:gd name="T0" fmla="*/ 0 w 1446"/>
              <a:gd name="T1" fmla="*/ 2147483647 h 706"/>
              <a:gd name="T2" fmla="*/ 2147483647 w 1446"/>
              <a:gd name="T3" fmla="*/ 2147483647 h 706"/>
              <a:gd name="T4" fmla="*/ 2147483647 w 1446"/>
              <a:gd name="T5" fmla="*/ 2147483647 h 706"/>
              <a:gd name="T6" fmla="*/ 2147483647 w 1446"/>
              <a:gd name="T7" fmla="*/ 0 h 7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706">
                <a:moveTo>
                  <a:pt x="0" y="706"/>
                </a:moveTo>
                <a:cubicBezTo>
                  <a:pt x="128" y="664"/>
                  <a:pt x="250" y="622"/>
                  <a:pt x="408" y="570"/>
                </a:cubicBezTo>
                <a:cubicBezTo>
                  <a:pt x="566" y="518"/>
                  <a:pt x="777" y="487"/>
                  <a:pt x="950" y="392"/>
                </a:cubicBezTo>
                <a:cubicBezTo>
                  <a:pt x="1123" y="297"/>
                  <a:pt x="1343" y="82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Freeform 18"/>
          <p:cNvSpPr>
            <a:spLocks/>
          </p:cNvSpPr>
          <p:nvPr/>
        </p:nvSpPr>
        <p:spPr bwMode="auto">
          <a:xfrm>
            <a:off x="679450" y="4775200"/>
            <a:ext cx="1147763" cy="736600"/>
          </a:xfrm>
          <a:custGeom>
            <a:avLst/>
            <a:gdLst>
              <a:gd name="T0" fmla="*/ 0 w 1446"/>
              <a:gd name="T1" fmla="*/ 2147483647 h 636"/>
              <a:gd name="T2" fmla="*/ 2147483647 w 1446"/>
              <a:gd name="T3" fmla="*/ 2147483647 h 636"/>
              <a:gd name="T4" fmla="*/ 2147483647 w 1446"/>
              <a:gd name="T5" fmla="*/ 2147483647 h 636"/>
              <a:gd name="T6" fmla="*/ 2147483647 w 1446"/>
              <a:gd name="T7" fmla="*/ 2147483647 h 636"/>
              <a:gd name="T8" fmla="*/ 2147483647 w 1446"/>
              <a:gd name="T9" fmla="*/ 0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6" h="636">
                <a:moveTo>
                  <a:pt x="0" y="636"/>
                </a:moveTo>
                <a:cubicBezTo>
                  <a:pt x="72" y="601"/>
                  <a:pt x="316" y="520"/>
                  <a:pt x="432" y="426"/>
                </a:cubicBezTo>
                <a:cubicBezTo>
                  <a:pt x="548" y="332"/>
                  <a:pt x="584" y="123"/>
                  <a:pt x="697" y="69"/>
                </a:cubicBezTo>
                <a:cubicBezTo>
                  <a:pt x="810" y="15"/>
                  <a:pt x="986" y="114"/>
                  <a:pt x="1111" y="103"/>
                </a:cubicBezTo>
                <a:cubicBezTo>
                  <a:pt x="1236" y="92"/>
                  <a:pt x="1376" y="21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9" name="Freeform 19"/>
          <p:cNvSpPr>
            <a:spLocks/>
          </p:cNvSpPr>
          <p:nvPr/>
        </p:nvSpPr>
        <p:spPr bwMode="auto">
          <a:xfrm>
            <a:off x="679450" y="4791075"/>
            <a:ext cx="1155700" cy="738188"/>
          </a:xfrm>
          <a:custGeom>
            <a:avLst/>
            <a:gdLst>
              <a:gd name="T0" fmla="*/ 0 w 1446"/>
              <a:gd name="T1" fmla="*/ 2147483647 h 475"/>
              <a:gd name="T2" fmla="*/ 2147483647 w 1446"/>
              <a:gd name="T3" fmla="*/ 2147483647 h 475"/>
              <a:gd name="T4" fmla="*/ 2147483647 w 1446"/>
              <a:gd name="T5" fmla="*/ 2147483647 h 475"/>
              <a:gd name="T6" fmla="*/ 2147483647 w 1446"/>
              <a:gd name="T7" fmla="*/ 0 h 4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475">
                <a:moveTo>
                  <a:pt x="0" y="466"/>
                </a:moveTo>
                <a:cubicBezTo>
                  <a:pt x="85" y="461"/>
                  <a:pt x="344" y="475"/>
                  <a:pt x="512" y="438"/>
                </a:cubicBezTo>
                <a:cubicBezTo>
                  <a:pt x="680" y="401"/>
                  <a:pt x="852" y="315"/>
                  <a:pt x="1008" y="242"/>
                </a:cubicBezTo>
                <a:cubicBezTo>
                  <a:pt x="1164" y="169"/>
                  <a:pt x="1355" y="50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0" name="Freeform 13"/>
          <p:cNvSpPr>
            <a:spLocks/>
          </p:cNvSpPr>
          <p:nvPr/>
        </p:nvSpPr>
        <p:spPr bwMode="auto">
          <a:xfrm>
            <a:off x="2266950" y="4365625"/>
            <a:ext cx="936625" cy="865188"/>
          </a:xfrm>
          <a:custGeom>
            <a:avLst/>
            <a:gdLst>
              <a:gd name="T0" fmla="*/ 0 w 1452"/>
              <a:gd name="T1" fmla="*/ 2147483647 h 817"/>
              <a:gd name="T2" fmla="*/ 2147483647 w 1452"/>
              <a:gd name="T3" fmla="*/ 2147483647 h 817"/>
              <a:gd name="T4" fmla="*/ 2147483647 w 1452"/>
              <a:gd name="T5" fmla="*/ 2147483647 h 817"/>
              <a:gd name="T6" fmla="*/ 2147483647 w 1452"/>
              <a:gd name="T7" fmla="*/ 0 h 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817">
                <a:moveTo>
                  <a:pt x="0" y="817"/>
                </a:moveTo>
                <a:cubicBezTo>
                  <a:pt x="60" y="669"/>
                  <a:pt x="121" y="521"/>
                  <a:pt x="272" y="408"/>
                </a:cubicBezTo>
                <a:cubicBezTo>
                  <a:pt x="423" y="295"/>
                  <a:pt x="710" y="204"/>
                  <a:pt x="907" y="136"/>
                </a:cubicBezTo>
                <a:cubicBezTo>
                  <a:pt x="1104" y="68"/>
                  <a:pt x="1354" y="2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1" name="Freeform 14"/>
          <p:cNvSpPr>
            <a:spLocks/>
          </p:cNvSpPr>
          <p:nvPr/>
        </p:nvSpPr>
        <p:spPr bwMode="auto">
          <a:xfrm>
            <a:off x="2266950" y="4549775"/>
            <a:ext cx="936625" cy="681038"/>
          </a:xfrm>
          <a:custGeom>
            <a:avLst/>
            <a:gdLst>
              <a:gd name="T0" fmla="*/ 0 w 1452"/>
              <a:gd name="T1" fmla="*/ 2147483647 h 643"/>
              <a:gd name="T2" fmla="*/ 2147483647 w 1452"/>
              <a:gd name="T3" fmla="*/ 2147483647 h 643"/>
              <a:gd name="T4" fmla="*/ 2147483647 w 1452"/>
              <a:gd name="T5" fmla="*/ 2147483647 h 6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52" h="643">
                <a:moveTo>
                  <a:pt x="0" y="643"/>
                </a:moveTo>
                <a:cubicBezTo>
                  <a:pt x="378" y="419"/>
                  <a:pt x="756" y="196"/>
                  <a:pt x="998" y="98"/>
                </a:cubicBezTo>
                <a:cubicBezTo>
                  <a:pt x="1240" y="0"/>
                  <a:pt x="1377" y="68"/>
                  <a:pt x="1452" y="53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2" name="Freeform 15"/>
          <p:cNvSpPr>
            <a:spLocks/>
          </p:cNvSpPr>
          <p:nvPr/>
        </p:nvSpPr>
        <p:spPr bwMode="auto">
          <a:xfrm>
            <a:off x="2266950" y="5013325"/>
            <a:ext cx="936625" cy="382588"/>
          </a:xfrm>
          <a:custGeom>
            <a:avLst/>
            <a:gdLst>
              <a:gd name="T0" fmla="*/ 0 w 1452"/>
              <a:gd name="T1" fmla="*/ 2147483647 h 362"/>
              <a:gd name="T2" fmla="*/ 2147483647 w 1452"/>
              <a:gd name="T3" fmla="*/ 2147483647 h 362"/>
              <a:gd name="T4" fmla="*/ 2147483647 w 1452"/>
              <a:gd name="T5" fmla="*/ 2147483647 h 362"/>
              <a:gd name="T6" fmla="*/ 2147483647 w 1452"/>
              <a:gd name="T7" fmla="*/ 0 h 3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362">
                <a:moveTo>
                  <a:pt x="0" y="227"/>
                </a:moveTo>
                <a:cubicBezTo>
                  <a:pt x="242" y="242"/>
                  <a:pt x="484" y="257"/>
                  <a:pt x="681" y="272"/>
                </a:cubicBezTo>
                <a:cubicBezTo>
                  <a:pt x="878" y="287"/>
                  <a:pt x="1052" y="362"/>
                  <a:pt x="1180" y="317"/>
                </a:cubicBezTo>
                <a:cubicBezTo>
                  <a:pt x="1308" y="272"/>
                  <a:pt x="1407" y="5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3" name="Freeform 20"/>
          <p:cNvSpPr>
            <a:spLocks/>
          </p:cNvSpPr>
          <p:nvPr/>
        </p:nvSpPr>
        <p:spPr bwMode="auto">
          <a:xfrm>
            <a:off x="2266950" y="4468813"/>
            <a:ext cx="919163" cy="762000"/>
          </a:xfrm>
          <a:custGeom>
            <a:avLst/>
            <a:gdLst>
              <a:gd name="T0" fmla="*/ 0 w 1426"/>
              <a:gd name="T1" fmla="*/ 2147483647 h 720"/>
              <a:gd name="T2" fmla="*/ 2147483647 w 1426"/>
              <a:gd name="T3" fmla="*/ 2147483647 h 720"/>
              <a:gd name="T4" fmla="*/ 2147483647 w 1426"/>
              <a:gd name="T5" fmla="*/ 2147483647 h 720"/>
              <a:gd name="T6" fmla="*/ 2147483647 w 1426"/>
              <a:gd name="T7" fmla="*/ 0 h 7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6" h="720">
                <a:moveTo>
                  <a:pt x="0" y="720"/>
                </a:moveTo>
                <a:cubicBezTo>
                  <a:pt x="99" y="684"/>
                  <a:pt x="432" y="590"/>
                  <a:pt x="596" y="507"/>
                </a:cubicBezTo>
                <a:cubicBezTo>
                  <a:pt x="760" y="424"/>
                  <a:pt x="850" y="303"/>
                  <a:pt x="988" y="219"/>
                </a:cubicBezTo>
                <a:cubicBezTo>
                  <a:pt x="1126" y="135"/>
                  <a:pt x="1335" y="46"/>
                  <a:pt x="1426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4" name="Freeform 31"/>
          <p:cNvSpPr>
            <a:spLocks/>
          </p:cNvSpPr>
          <p:nvPr/>
        </p:nvSpPr>
        <p:spPr bwMode="auto">
          <a:xfrm>
            <a:off x="2266950" y="4749800"/>
            <a:ext cx="936625" cy="481013"/>
          </a:xfrm>
          <a:custGeom>
            <a:avLst/>
            <a:gdLst>
              <a:gd name="T0" fmla="*/ 0 w 1452"/>
              <a:gd name="T1" fmla="*/ 2147483647 h 454"/>
              <a:gd name="T2" fmla="*/ 2147483647 w 1452"/>
              <a:gd name="T3" fmla="*/ 2147483647 h 454"/>
              <a:gd name="T4" fmla="*/ 2147483647 w 1452"/>
              <a:gd name="T5" fmla="*/ 2147483647 h 454"/>
              <a:gd name="T6" fmla="*/ 2147483647 w 1452"/>
              <a:gd name="T7" fmla="*/ 2147483647 h 454"/>
              <a:gd name="T8" fmla="*/ 2147483647 w 1452"/>
              <a:gd name="T9" fmla="*/ 0 h 4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2" h="454">
                <a:moveTo>
                  <a:pt x="0" y="454"/>
                </a:moveTo>
                <a:cubicBezTo>
                  <a:pt x="151" y="416"/>
                  <a:pt x="303" y="378"/>
                  <a:pt x="454" y="363"/>
                </a:cubicBezTo>
                <a:cubicBezTo>
                  <a:pt x="605" y="348"/>
                  <a:pt x="779" y="378"/>
                  <a:pt x="907" y="363"/>
                </a:cubicBezTo>
                <a:cubicBezTo>
                  <a:pt x="1035" y="348"/>
                  <a:pt x="1134" y="332"/>
                  <a:pt x="1225" y="272"/>
                </a:cubicBezTo>
                <a:cubicBezTo>
                  <a:pt x="1316" y="212"/>
                  <a:pt x="1414" y="45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5" name="Freeform 22"/>
          <p:cNvSpPr>
            <a:spLocks/>
          </p:cNvSpPr>
          <p:nvPr/>
        </p:nvSpPr>
        <p:spPr bwMode="auto">
          <a:xfrm>
            <a:off x="3744913" y="4167188"/>
            <a:ext cx="1042987" cy="835025"/>
          </a:xfrm>
          <a:custGeom>
            <a:avLst/>
            <a:gdLst>
              <a:gd name="T0" fmla="*/ 0 w 1315"/>
              <a:gd name="T1" fmla="*/ 2147483647 h 681"/>
              <a:gd name="T2" fmla="*/ 2147483647 w 1315"/>
              <a:gd name="T3" fmla="*/ 2147483647 h 681"/>
              <a:gd name="T4" fmla="*/ 2147483647 w 1315"/>
              <a:gd name="T5" fmla="*/ 0 h 68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5" h="681">
                <a:moveTo>
                  <a:pt x="0" y="681"/>
                </a:moveTo>
                <a:cubicBezTo>
                  <a:pt x="230" y="669"/>
                  <a:pt x="461" y="658"/>
                  <a:pt x="680" y="545"/>
                </a:cubicBezTo>
                <a:cubicBezTo>
                  <a:pt x="899" y="432"/>
                  <a:pt x="1209" y="91"/>
                  <a:pt x="1315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6" name="Freeform 23"/>
          <p:cNvSpPr>
            <a:spLocks/>
          </p:cNvSpPr>
          <p:nvPr/>
        </p:nvSpPr>
        <p:spPr bwMode="auto">
          <a:xfrm>
            <a:off x="3744913" y="5119688"/>
            <a:ext cx="1008062" cy="396875"/>
          </a:xfrm>
          <a:custGeom>
            <a:avLst/>
            <a:gdLst>
              <a:gd name="T0" fmla="*/ 0 w 1270"/>
              <a:gd name="T1" fmla="*/ 0 h 324"/>
              <a:gd name="T2" fmla="*/ 2147483647 w 1270"/>
              <a:gd name="T3" fmla="*/ 2147483647 h 324"/>
              <a:gd name="T4" fmla="*/ 2147483647 w 1270"/>
              <a:gd name="T5" fmla="*/ 2147483647 h 32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70" h="324">
                <a:moveTo>
                  <a:pt x="0" y="0"/>
                </a:moveTo>
                <a:cubicBezTo>
                  <a:pt x="347" y="155"/>
                  <a:pt x="695" y="310"/>
                  <a:pt x="907" y="317"/>
                </a:cubicBezTo>
                <a:cubicBezTo>
                  <a:pt x="1119" y="324"/>
                  <a:pt x="1210" y="90"/>
                  <a:pt x="1270" y="45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7" name="Freeform 24"/>
          <p:cNvSpPr>
            <a:spLocks/>
          </p:cNvSpPr>
          <p:nvPr/>
        </p:nvSpPr>
        <p:spPr bwMode="auto">
          <a:xfrm>
            <a:off x="3600450" y="4892675"/>
            <a:ext cx="1079500" cy="361950"/>
          </a:xfrm>
          <a:custGeom>
            <a:avLst/>
            <a:gdLst>
              <a:gd name="T0" fmla="*/ 0 w 1361"/>
              <a:gd name="T1" fmla="*/ 2147483647 h 295"/>
              <a:gd name="T2" fmla="*/ 2147483647 w 1361"/>
              <a:gd name="T3" fmla="*/ 2147483647 h 295"/>
              <a:gd name="T4" fmla="*/ 2147483647 w 1361"/>
              <a:gd name="T5" fmla="*/ 0 h 29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295">
                <a:moveTo>
                  <a:pt x="0" y="136"/>
                </a:moveTo>
                <a:cubicBezTo>
                  <a:pt x="340" y="215"/>
                  <a:pt x="681" y="295"/>
                  <a:pt x="908" y="272"/>
                </a:cubicBezTo>
                <a:cubicBezTo>
                  <a:pt x="1135" y="249"/>
                  <a:pt x="1293" y="38"/>
                  <a:pt x="1361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8" name="Freeform 25"/>
          <p:cNvSpPr>
            <a:spLocks/>
          </p:cNvSpPr>
          <p:nvPr/>
        </p:nvSpPr>
        <p:spPr bwMode="auto">
          <a:xfrm>
            <a:off x="3600450" y="4502150"/>
            <a:ext cx="1079500" cy="500063"/>
          </a:xfrm>
          <a:custGeom>
            <a:avLst/>
            <a:gdLst>
              <a:gd name="T0" fmla="*/ 0 w 1360"/>
              <a:gd name="T1" fmla="*/ 2147483647 h 408"/>
              <a:gd name="T2" fmla="*/ 2147483647 w 1360"/>
              <a:gd name="T3" fmla="*/ 2147483647 h 408"/>
              <a:gd name="T4" fmla="*/ 2147483647 w 1360"/>
              <a:gd name="T5" fmla="*/ 0 h 40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0" h="408">
                <a:moveTo>
                  <a:pt x="0" y="408"/>
                </a:moveTo>
                <a:cubicBezTo>
                  <a:pt x="187" y="368"/>
                  <a:pt x="892" y="238"/>
                  <a:pt x="1119" y="170"/>
                </a:cubicBezTo>
                <a:cubicBezTo>
                  <a:pt x="1346" y="102"/>
                  <a:pt x="1310" y="35"/>
                  <a:pt x="1360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9" name="Freeform 26"/>
          <p:cNvSpPr>
            <a:spLocks/>
          </p:cNvSpPr>
          <p:nvPr/>
        </p:nvSpPr>
        <p:spPr bwMode="auto">
          <a:xfrm>
            <a:off x="3600450" y="5033963"/>
            <a:ext cx="1044575" cy="112712"/>
          </a:xfrm>
          <a:custGeom>
            <a:avLst/>
            <a:gdLst>
              <a:gd name="T0" fmla="*/ 0 w 1316"/>
              <a:gd name="T1" fmla="*/ 0 h 91"/>
              <a:gd name="T2" fmla="*/ 2147483647 w 1316"/>
              <a:gd name="T3" fmla="*/ 2147483647 h 91"/>
              <a:gd name="T4" fmla="*/ 2147483647 w 1316"/>
              <a:gd name="T5" fmla="*/ 2147483647 h 9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6" h="91">
                <a:moveTo>
                  <a:pt x="0" y="0"/>
                </a:moveTo>
                <a:cubicBezTo>
                  <a:pt x="253" y="15"/>
                  <a:pt x="507" y="30"/>
                  <a:pt x="726" y="45"/>
                </a:cubicBezTo>
                <a:cubicBezTo>
                  <a:pt x="945" y="60"/>
                  <a:pt x="1210" y="83"/>
                  <a:pt x="1316" y="91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3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Climate prediction experiments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411" name="Freeform 3"/>
          <p:cNvSpPr>
            <a:spLocks/>
          </p:cNvSpPr>
          <p:nvPr/>
        </p:nvSpPr>
        <p:spPr bwMode="auto">
          <a:xfrm>
            <a:off x="466725" y="2259013"/>
            <a:ext cx="8426450" cy="3455987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2" name="Text Box 9"/>
          <p:cNvSpPr txBox="1">
            <a:spLocks noChangeArrowheads="1"/>
          </p:cNvSpPr>
          <p:nvPr/>
        </p:nvSpPr>
        <p:spPr bwMode="auto">
          <a:xfrm>
            <a:off x="3779838" y="6075363"/>
            <a:ext cx="1944687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>
                <a:solidFill>
                  <a:srgbClr val="000308"/>
                </a:solidFill>
              </a:rPr>
              <a:t>Observations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7413" name="Text Box 12"/>
          <p:cNvSpPr txBox="1">
            <a:spLocks noChangeArrowheads="1"/>
          </p:cNvSpPr>
          <p:nvPr/>
        </p:nvSpPr>
        <p:spPr bwMode="auto">
          <a:xfrm>
            <a:off x="107950" y="5861050"/>
            <a:ext cx="93503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/>
              <a:t> </a:t>
            </a:r>
            <a:r>
              <a:rPr lang="en-GB" altLang="en-US">
                <a:solidFill>
                  <a:srgbClr val="000308"/>
                </a:solidFill>
              </a:rPr>
              <a:t>1960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7414" name="Text Box 29"/>
          <p:cNvSpPr txBox="1">
            <a:spLocks noChangeArrowheads="1"/>
          </p:cNvSpPr>
          <p:nvPr/>
        </p:nvSpPr>
        <p:spPr bwMode="auto">
          <a:xfrm>
            <a:off x="7958138" y="5861050"/>
            <a:ext cx="9350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>
                <a:solidFill>
                  <a:srgbClr val="000308"/>
                </a:solidFill>
              </a:rPr>
              <a:t> 2015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7415" name="Text Box 37"/>
          <p:cNvSpPr txBox="1">
            <a:spLocks noChangeArrowheads="1"/>
          </p:cNvSpPr>
          <p:nvPr/>
        </p:nvSpPr>
        <p:spPr bwMode="auto">
          <a:xfrm>
            <a:off x="5795963" y="960438"/>
            <a:ext cx="1871662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990099"/>
                </a:solidFill>
              </a:rPr>
              <a:t>5-member prediction started 1 Nov 2014</a:t>
            </a:r>
            <a:endParaRPr lang="en-US" altLang="en-US">
              <a:solidFill>
                <a:srgbClr val="990099"/>
              </a:solidFill>
            </a:endParaRPr>
          </a:p>
        </p:txBody>
      </p:sp>
      <p:sp>
        <p:nvSpPr>
          <p:cNvPr id="17416" name="Line 10"/>
          <p:cNvSpPr>
            <a:spLocks noChangeShapeType="1"/>
          </p:cNvSpPr>
          <p:nvPr/>
        </p:nvSpPr>
        <p:spPr bwMode="auto">
          <a:xfrm flipV="1">
            <a:off x="4716463" y="4506913"/>
            <a:ext cx="215900" cy="1568450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7" name="Text Box 28"/>
          <p:cNvSpPr txBox="1">
            <a:spLocks noChangeArrowheads="1"/>
          </p:cNvSpPr>
          <p:nvPr/>
        </p:nvSpPr>
        <p:spPr bwMode="auto">
          <a:xfrm>
            <a:off x="3275013" y="2546350"/>
            <a:ext cx="1871662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009900"/>
                </a:solidFill>
              </a:rPr>
              <a:t>5-member prediction started 1 Nov 1970</a:t>
            </a:r>
            <a:endParaRPr lang="en-US" altLang="en-US">
              <a:solidFill>
                <a:srgbClr val="009900"/>
              </a:solidFill>
            </a:endParaRPr>
          </a:p>
        </p:txBody>
      </p:sp>
      <p:sp>
        <p:nvSpPr>
          <p:cNvPr id="17418" name="Text Box 17"/>
          <p:cNvSpPr txBox="1">
            <a:spLocks noChangeArrowheads="1"/>
          </p:cNvSpPr>
          <p:nvPr/>
        </p:nvSpPr>
        <p:spPr bwMode="auto">
          <a:xfrm>
            <a:off x="1619250" y="2751138"/>
            <a:ext cx="187166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CC0000"/>
                </a:solidFill>
              </a:rPr>
              <a:t>5-member prediction started 1 Nov 1965</a:t>
            </a:r>
            <a:endParaRPr lang="en-US" altLang="en-US">
              <a:solidFill>
                <a:srgbClr val="CC0000"/>
              </a:solidFill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-107950" y="3467100"/>
            <a:ext cx="187166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0070C0"/>
                </a:solidFill>
              </a:rPr>
              <a:t>5-member prediction started 1 Nov 1960</a:t>
            </a:r>
            <a:endParaRPr lang="en-US" altLang="en-US">
              <a:solidFill>
                <a:srgbClr val="0070C0"/>
              </a:solidFill>
            </a:endParaRPr>
          </a:p>
        </p:txBody>
      </p:sp>
      <p:sp>
        <p:nvSpPr>
          <p:cNvPr id="17420" name="Freeform 6"/>
          <p:cNvSpPr>
            <a:spLocks/>
          </p:cNvSpPr>
          <p:nvPr/>
        </p:nvSpPr>
        <p:spPr bwMode="auto">
          <a:xfrm>
            <a:off x="679450" y="4791075"/>
            <a:ext cx="1155700" cy="720725"/>
          </a:xfrm>
          <a:custGeom>
            <a:avLst/>
            <a:gdLst>
              <a:gd name="T0" fmla="*/ 0 w 1457"/>
              <a:gd name="T1" fmla="*/ 2147483647 h 556"/>
              <a:gd name="T2" fmla="*/ 2147483647 w 1457"/>
              <a:gd name="T3" fmla="*/ 2147483647 h 556"/>
              <a:gd name="T4" fmla="*/ 2147483647 w 1457"/>
              <a:gd name="T5" fmla="*/ 2147483647 h 556"/>
              <a:gd name="T6" fmla="*/ 2147483647 w 1457"/>
              <a:gd name="T7" fmla="*/ 2147483647 h 556"/>
              <a:gd name="T8" fmla="*/ 2147483647 w 1457"/>
              <a:gd name="T9" fmla="*/ 0 h 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556">
                <a:moveTo>
                  <a:pt x="0" y="556"/>
                </a:moveTo>
                <a:cubicBezTo>
                  <a:pt x="75" y="435"/>
                  <a:pt x="151" y="315"/>
                  <a:pt x="227" y="239"/>
                </a:cubicBezTo>
                <a:cubicBezTo>
                  <a:pt x="303" y="163"/>
                  <a:pt x="315" y="126"/>
                  <a:pt x="454" y="102"/>
                </a:cubicBezTo>
                <a:cubicBezTo>
                  <a:pt x="593" y="78"/>
                  <a:pt x="898" y="109"/>
                  <a:pt x="1065" y="92"/>
                </a:cubicBezTo>
                <a:cubicBezTo>
                  <a:pt x="1232" y="75"/>
                  <a:pt x="1375" y="19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1" name="Freeform 7"/>
          <p:cNvSpPr>
            <a:spLocks/>
          </p:cNvSpPr>
          <p:nvPr/>
        </p:nvSpPr>
        <p:spPr bwMode="auto">
          <a:xfrm>
            <a:off x="679450" y="5372100"/>
            <a:ext cx="1147763" cy="139700"/>
          </a:xfrm>
          <a:custGeom>
            <a:avLst/>
            <a:gdLst>
              <a:gd name="T0" fmla="*/ 0 w 1457"/>
              <a:gd name="T1" fmla="*/ 2147483647 h 176"/>
              <a:gd name="T2" fmla="*/ 2147483647 w 1457"/>
              <a:gd name="T3" fmla="*/ 2147483647 h 176"/>
              <a:gd name="T4" fmla="*/ 2147483647 w 1457"/>
              <a:gd name="T5" fmla="*/ 2147483647 h 176"/>
              <a:gd name="T6" fmla="*/ 2147483647 w 1457"/>
              <a:gd name="T7" fmla="*/ 2147483647 h 176"/>
              <a:gd name="T8" fmla="*/ 2147483647 w 1457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176">
                <a:moveTo>
                  <a:pt x="0" y="176"/>
                </a:moveTo>
                <a:cubicBezTo>
                  <a:pt x="45" y="157"/>
                  <a:pt x="91" y="138"/>
                  <a:pt x="182" y="131"/>
                </a:cubicBezTo>
                <a:cubicBezTo>
                  <a:pt x="273" y="124"/>
                  <a:pt x="386" y="147"/>
                  <a:pt x="545" y="131"/>
                </a:cubicBezTo>
                <a:cubicBezTo>
                  <a:pt x="704" y="115"/>
                  <a:pt x="983" y="57"/>
                  <a:pt x="1135" y="35"/>
                </a:cubicBezTo>
                <a:cubicBezTo>
                  <a:pt x="1287" y="13"/>
                  <a:pt x="1390" y="7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2" name="Freeform 8"/>
          <p:cNvSpPr>
            <a:spLocks/>
          </p:cNvSpPr>
          <p:nvPr/>
        </p:nvSpPr>
        <p:spPr bwMode="auto">
          <a:xfrm>
            <a:off x="679450" y="4508500"/>
            <a:ext cx="1147763" cy="1003300"/>
          </a:xfrm>
          <a:custGeom>
            <a:avLst/>
            <a:gdLst>
              <a:gd name="T0" fmla="*/ 0 w 1446"/>
              <a:gd name="T1" fmla="*/ 2147483647 h 706"/>
              <a:gd name="T2" fmla="*/ 2147483647 w 1446"/>
              <a:gd name="T3" fmla="*/ 2147483647 h 706"/>
              <a:gd name="T4" fmla="*/ 2147483647 w 1446"/>
              <a:gd name="T5" fmla="*/ 2147483647 h 706"/>
              <a:gd name="T6" fmla="*/ 2147483647 w 1446"/>
              <a:gd name="T7" fmla="*/ 0 h 7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706">
                <a:moveTo>
                  <a:pt x="0" y="706"/>
                </a:moveTo>
                <a:cubicBezTo>
                  <a:pt x="128" y="664"/>
                  <a:pt x="250" y="622"/>
                  <a:pt x="408" y="570"/>
                </a:cubicBezTo>
                <a:cubicBezTo>
                  <a:pt x="566" y="518"/>
                  <a:pt x="777" y="487"/>
                  <a:pt x="950" y="392"/>
                </a:cubicBezTo>
                <a:cubicBezTo>
                  <a:pt x="1123" y="297"/>
                  <a:pt x="1343" y="82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3" name="Freeform 18"/>
          <p:cNvSpPr>
            <a:spLocks/>
          </p:cNvSpPr>
          <p:nvPr/>
        </p:nvSpPr>
        <p:spPr bwMode="auto">
          <a:xfrm>
            <a:off x="679450" y="4775200"/>
            <a:ext cx="1147763" cy="736600"/>
          </a:xfrm>
          <a:custGeom>
            <a:avLst/>
            <a:gdLst>
              <a:gd name="T0" fmla="*/ 0 w 1446"/>
              <a:gd name="T1" fmla="*/ 2147483647 h 636"/>
              <a:gd name="T2" fmla="*/ 2147483647 w 1446"/>
              <a:gd name="T3" fmla="*/ 2147483647 h 636"/>
              <a:gd name="T4" fmla="*/ 2147483647 w 1446"/>
              <a:gd name="T5" fmla="*/ 2147483647 h 636"/>
              <a:gd name="T6" fmla="*/ 2147483647 w 1446"/>
              <a:gd name="T7" fmla="*/ 2147483647 h 636"/>
              <a:gd name="T8" fmla="*/ 2147483647 w 1446"/>
              <a:gd name="T9" fmla="*/ 0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6" h="636">
                <a:moveTo>
                  <a:pt x="0" y="636"/>
                </a:moveTo>
                <a:cubicBezTo>
                  <a:pt x="72" y="601"/>
                  <a:pt x="316" y="520"/>
                  <a:pt x="432" y="426"/>
                </a:cubicBezTo>
                <a:cubicBezTo>
                  <a:pt x="548" y="332"/>
                  <a:pt x="584" y="123"/>
                  <a:pt x="697" y="69"/>
                </a:cubicBezTo>
                <a:cubicBezTo>
                  <a:pt x="810" y="15"/>
                  <a:pt x="986" y="114"/>
                  <a:pt x="1111" y="103"/>
                </a:cubicBezTo>
                <a:cubicBezTo>
                  <a:pt x="1236" y="92"/>
                  <a:pt x="1376" y="21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4" name="Freeform 19"/>
          <p:cNvSpPr>
            <a:spLocks/>
          </p:cNvSpPr>
          <p:nvPr/>
        </p:nvSpPr>
        <p:spPr bwMode="auto">
          <a:xfrm>
            <a:off x="679450" y="4791075"/>
            <a:ext cx="1155700" cy="738188"/>
          </a:xfrm>
          <a:custGeom>
            <a:avLst/>
            <a:gdLst>
              <a:gd name="T0" fmla="*/ 0 w 1446"/>
              <a:gd name="T1" fmla="*/ 2147483647 h 475"/>
              <a:gd name="T2" fmla="*/ 2147483647 w 1446"/>
              <a:gd name="T3" fmla="*/ 2147483647 h 475"/>
              <a:gd name="T4" fmla="*/ 2147483647 w 1446"/>
              <a:gd name="T5" fmla="*/ 2147483647 h 475"/>
              <a:gd name="T6" fmla="*/ 2147483647 w 1446"/>
              <a:gd name="T7" fmla="*/ 0 h 4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475">
                <a:moveTo>
                  <a:pt x="0" y="466"/>
                </a:moveTo>
                <a:cubicBezTo>
                  <a:pt x="85" y="461"/>
                  <a:pt x="344" y="475"/>
                  <a:pt x="512" y="438"/>
                </a:cubicBezTo>
                <a:cubicBezTo>
                  <a:pt x="680" y="401"/>
                  <a:pt x="852" y="315"/>
                  <a:pt x="1008" y="242"/>
                </a:cubicBezTo>
                <a:cubicBezTo>
                  <a:pt x="1164" y="169"/>
                  <a:pt x="1355" y="50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5" name="Freeform 13"/>
          <p:cNvSpPr>
            <a:spLocks/>
          </p:cNvSpPr>
          <p:nvPr/>
        </p:nvSpPr>
        <p:spPr bwMode="auto">
          <a:xfrm>
            <a:off x="2266950" y="4365625"/>
            <a:ext cx="936625" cy="865188"/>
          </a:xfrm>
          <a:custGeom>
            <a:avLst/>
            <a:gdLst>
              <a:gd name="T0" fmla="*/ 0 w 1452"/>
              <a:gd name="T1" fmla="*/ 2147483647 h 817"/>
              <a:gd name="T2" fmla="*/ 2147483647 w 1452"/>
              <a:gd name="T3" fmla="*/ 2147483647 h 817"/>
              <a:gd name="T4" fmla="*/ 2147483647 w 1452"/>
              <a:gd name="T5" fmla="*/ 2147483647 h 817"/>
              <a:gd name="T6" fmla="*/ 2147483647 w 1452"/>
              <a:gd name="T7" fmla="*/ 0 h 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817">
                <a:moveTo>
                  <a:pt x="0" y="817"/>
                </a:moveTo>
                <a:cubicBezTo>
                  <a:pt x="60" y="669"/>
                  <a:pt x="121" y="521"/>
                  <a:pt x="272" y="408"/>
                </a:cubicBezTo>
                <a:cubicBezTo>
                  <a:pt x="423" y="295"/>
                  <a:pt x="710" y="204"/>
                  <a:pt x="907" y="136"/>
                </a:cubicBezTo>
                <a:cubicBezTo>
                  <a:pt x="1104" y="68"/>
                  <a:pt x="1354" y="2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6" name="Freeform 14"/>
          <p:cNvSpPr>
            <a:spLocks/>
          </p:cNvSpPr>
          <p:nvPr/>
        </p:nvSpPr>
        <p:spPr bwMode="auto">
          <a:xfrm>
            <a:off x="2266950" y="4549775"/>
            <a:ext cx="936625" cy="681038"/>
          </a:xfrm>
          <a:custGeom>
            <a:avLst/>
            <a:gdLst>
              <a:gd name="T0" fmla="*/ 0 w 1452"/>
              <a:gd name="T1" fmla="*/ 2147483647 h 643"/>
              <a:gd name="T2" fmla="*/ 2147483647 w 1452"/>
              <a:gd name="T3" fmla="*/ 2147483647 h 643"/>
              <a:gd name="T4" fmla="*/ 2147483647 w 1452"/>
              <a:gd name="T5" fmla="*/ 2147483647 h 6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52" h="643">
                <a:moveTo>
                  <a:pt x="0" y="643"/>
                </a:moveTo>
                <a:cubicBezTo>
                  <a:pt x="378" y="419"/>
                  <a:pt x="756" y="196"/>
                  <a:pt x="998" y="98"/>
                </a:cubicBezTo>
                <a:cubicBezTo>
                  <a:pt x="1240" y="0"/>
                  <a:pt x="1377" y="68"/>
                  <a:pt x="1452" y="53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7" name="Freeform 15"/>
          <p:cNvSpPr>
            <a:spLocks/>
          </p:cNvSpPr>
          <p:nvPr/>
        </p:nvSpPr>
        <p:spPr bwMode="auto">
          <a:xfrm>
            <a:off x="2266950" y="5013325"/>
            <a:ext cx="936625" cy="382588"/>
          </a:xfrm>
          <a:custGeom>
            <a:avLst/>
            <a:gdLst>
              <a:gd name="T0" fmla="*/ 0 w 1452"/>
              <a:gd name="T1" fmla="*/ 2147483647 h 362"/>
              <a:gd name="T2" fmla="*/ 2147483647 w 1452"/>
              <a:gd name="T3" fmla="*/ 2147483647 h 362"/>
              <a:gd name="T4" fmla="*/ 2147483647 w 1452"/>
              <a:gd name="T5" fmla="*/ 2147483647 h 362"/>
              <a:gd name="T6" fmla="*/ 2147483647 w 1452"/>
              <a:gd name="T7" fmla="*/ 0 h 3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362">
                <a:moveTo>
                  <a:pt x="0" y="227"/>
                </a:moveTo>
                <a:cubicBezTo>
                  <a:pt x="242" y="242"/>
                  <a:pt x="484" y="257"/>
                  <a:pt x="681" y="272"/>
                </a:cubicBezTo>
                <a:cubicBezTo>
                  <a:pt x="878" y="287"/>
                  <a:pt x="1052" y="362"/>
                  <a:pt x="1180" y="317"/>
                </a:cubicBezTo>
                <a:cubicBezTo>
                  <a:pt x="1308" y="272"/>
                  <a:pt x="1407" y="5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8" name="Freeform 20"/>
          <p:cNvSpPr>
            <a:spLocks/>
          </p:cNvSpPr>
          <p:nvPr/>
        </p:nvSpPr>
        <p:spPr bwMode="auto">
          <a:xfrm>
            <a:off x="2266950" y="4468813"/>
            <a:ext cx="919163" cy="762000"/>
          </a:xfrm>
          <a:custGeom>
            <a:avLst/>
            <a:gdLst>
              <a:gd name="T0" fmla="*/ 0 w 1426"/>
              <a:gd name="T1" fmla="*/ 2147483647 h 720"/>
              <a:gd name="T2" fmla="*/ 2147483647 w 1426"/>
              <a:gd name="T3" fmla="*/ 2147483647 h 720"/>
              <a:gd name="T4" fmla="*/ 2147483647 w 1426"/>
              <a:gd name="T5" fmla="*/ 2147483647 h 720"/>
              <a:gd name="T6" fmla="*/ 2147483647 w 1426"/>
              <a:gd name="T7" fmla="*/ 0 h 7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6" h="720">
                <a:moveTo>
                  <a:pt x="0" y="720"/>
                </a:moveTo>
                <a:cubicBezTo>
                  <a:pt x="99" y="684"/>
                  <a:pt x="432" y="590"/>
                  <a:pt x="596" y="507"/>
                </a:cubicBezTo>
                <a:cubicBezTo>
                  <a:pt x="760" y="424"/>
                  <a:pt x="850" y="303"/>
                  <a:pt x="988" y="219"/>
                </a:cubicBezTo>
                <a:cubicBezTo>
                  <a:pt x="1126" y="135"/>
                  <a:pt x="1335" y="46"/>
                  <a:pt x="1426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9" name="Freeform 31"/>
          <p:cNvSpPr>
            <a:spLocks/>
          </p:cNvSpPr>
          <p:nvPr/>
        </p:nvSpPr>
        <p:spPr bwMode="auto">
          <a:xfrm>
            <a:off x="2266950" y="4749800"/>
            <a:ext cx="936625" cy="481013"/>
          </a:xfrm>
          <a:custGeom>
            <a:avLst/>
            <a:gdLst>
              <a:gd name="T0" fmla="*/ 0 w 1452"/>
              <a:gd name="T1" fmla="*/ 2147483647 h 454"/>
              <a:gd name="T2" fmla="*/ 2147483647 w 1452"/>
              <a:gd name="T3" fmla="*/ 2147483647 h 454"/>
              <a:gd name="T4" fmla="*/ 2147483647 w 1452"/>
              <a:gd name="T5" fmla="*/ 2147483647 h 454"/>
              <a:gd name="T6" fmla="*/ 2147483647 w 1452"/>
              <a:gd name="T7" fmla="*/ 2147483647 h 454"/>
              <a:gd name="T8" fmla="*/ 2147483647 w 1452"/>
              <a:gd name="T9" fmla="*/ 0 h 4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2" h="454">
                <a:moveTo>
                  <a:pt x="0" y="454"/>
                </a:moveTo>
                <a:cubicBezTo>
                  <a:pt x="151" y="416"/>
                  <a:pt x="303" y="378"/>
                  <a:pt x="454" y="363"/>
                </a:cubicBezTo>
                <a:cubicBezTo>
                  <a:pt x="605" y="348"/>
                  <a:pt x="779" y="378"/>
                  <a:pt x="907" y="363"/>
                </a:cubicBezTo>
                <a:cubicBezTo>
                  <a:pt x="1035" y="348"/>
                  <a:pt x="1134" y="332"/>
                  <a:pt x="1225" y="272"/>
                </a:cubicBezTo>
                <a:cubicBezTo>
                  <a:pt x="1316" y="212"/>
                  <a:pt x="1414" y="45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0" name="Freeform 22"/>
          <p:cNvSpPr>
            <a:spLocks/>
          </p:cNvSpPr>
          <p:nvPr/>
        </p:nvSpPr>
        <p:spPr bwMode="auto">
          <a:xfrm>
            <a:off x="3744913" y="4167188"/>
            <a:ext cx="1042987" cy="835025"/>
          </a:xfrm>
          <a:custGeom>
            <a:avLst/>
            <a:gdLst>
              <a:gd name="T0" fmla="*/ 0 w 1315"/>
              <a:gd name="T1" fmla="*/ 2147483647 h 681"/>
              <a:gd name="T2" fmla="*/ 2147483647 w 1315"/>
              <a:gd name="T3" fmla="*/ 2147483647 h 681"/>
              <a:gd name="T4" fmla="*/ 2147483647 w 1315"/>
              <a:gd name="T5" fmla="*/ 0 h 68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5" h="681">
                <a:moveTo>
                  <a:pt x="0" y="681"/>
                </a:moveTo>
                <a:cubicBezTo>
                  <a:pt x="230" y="669"/>
                  <a:pt x="461" y="658"/>
                  <a:pt x="680" y="545"/>
                </a:cubicBezTo>
                <a:cubicBezTo>
                  <a:pt x="899" y="432"/>
                  <a:pt x="1209" y="91"/>
                  <a:pt x="1315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1" name="Freeform 23"/>
          <p:cNvSpPr>
            <a:spLocks/>
          </p:cNvSpPr>
          <p:nvPr/>
        </p:nvSpPr>
        <p:spPr bwMode="auto">
          <a:xfrm>
            <a:off x="3744913" y="5119688"/>
            <a:ext cx="1008062" cy="396875"/>
          </a:xfrm>
          <a:custGeom>
            <a:avLst/>
            <a:gdLst>
              <a:gd name="T0" fmla="*/ 0 w 1270"/>
              <a:gd name="T1" fmla="*/ 0 h 324"/>
              <a:gd name="T2" fmla="*/ 2147483647 w 1270"/>
              <a:gd name="T3" fmla="*/ 2147483647 h 324"/>
              <a:gd name="T4" fmla="*/ 2147483647 w 1270"/>
              <a:gd name="T5" fmla="*/ 2147483647 h 32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70" h="324">
                <a:moveTo>
                  <a:pt x="0" y="0"/>
                </a:moveTo>
                <a:cubicBezTo>
                  <a:pt x="347" y="155"/>
                  <a:pt x="695" y="310"/>
                  <a:pt x="907" y="317"/>
                </a:cubicBezTo>
                <a:cubicBezTo>
                  <a:pt x="1119" y="324"/>
                  <a:pt x="1210" y="90"/>
                  <a:pt x="1270" y="45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2" name="Freeform 24"/>
          <p:cNvSpPr>
            <a:spLocks/>
          </p:cNvSpPr>
          <p:nvPr/>
        </p:nvSpPr>
        <p:spPr bwMode="auto">
          <a:xfrm>
            <a:off x="3600450" y="4892675"/>
            <a:ext cx="1079500" cy="361950"/>
          </a:xfrm>
          <a:custGeom>
            <a:avLst/>
            <a:gdLst>
              <a:gd name="T0" fmla="*/ 0 w 1361"/>
              <a:gd name="T1" fmla="*/ 2147483647 h 295"/>
              <a:gd name="T2" fmla="*/ 2147483647 w 1361"/>
              <a:gd name="T3" fmla="*/ 2147483647 h 295"/>
              <a:gd name="T4" fmla="*/ 2147483647 w 1361"/>
              <a:gd name="T5" fmla="*/ 0 h 29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295">
                <a:moveTo>
                  <a:pt x="0" y="136"/>
                </a:moveTo>
                <a:cubicBezTo>
                  <a:pt x="340" y="215"/>
                  <a:pt x="681" y="295"/>
                  <a:pt x="908" y="272"/>
                </a:cubicBezTo>
                <a:cubicBezTo>
                  <a:pt x="1135" y="249"/>
                  <a:pt x="1293" y="38"/>
                  <a:pt x="1361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3" name="Freeform 25"/>
          <p:cNvSpPr>
            <a:spLocks/>
          </p:cNvSpPr>
          <p:nvPr/>
        </p:nvSpPr>
        <p:spPr bwMode="auto">
          <a:xfrm>
            <a:off x="3600450" y="4502150"/>
            <a:ext cx="1079500" cy="500063"/>
          </a:xfrm>
          <a:custGeom>
            <a:avLst/>
            <a:gdLst>
              <a:gd name="T0" fmla="*/ 0 w 1360"/>
              <a:gd name="T1" fmla="*/ 2147483647 h 408"/>
              <a:gd name="T2" fmla="*/ 2147483647 w 1360"/>
              <a:gd name="T3" fmla="*/ 2147483647 h 408"/>
              <a:gd name="T4" fmla="*/ 2147483647 w 1360"/>
              <a:gd name="T5" fmla="*/ 0 h 40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0" h="408">
                <a:moveTo>
                  <a:pt x="0" y="408"/>
                </a:moveTo>
                <a:cubicBezTo>
                  <a:pt x="187" y="368"/>
                  <a:pt x="892" y="238"/>
                  <a:pt x="1119" y="170"/>
                </a:cubicBezTo>
                <a:cubicBezTo>
                  <a:pt x="1346" y="102"/>
                  <a:pt x="1310" y="35"/>
                  <a:pt x="1360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4" name="Freeform 26"/>
          <p:cNvSpPr>
            <a:spLocks/>
          </p:cNvSpPr>
          <p:nvPr/>
        </p:nvSpPr>
        <p:spPr bwMode="auto">
          <a:xfrm>
            <a:off x="3600450" y="5033963"/>
            <a:ext cx="1044575" cy="112712"/>
          </a:xfrm>
          <a:custGeom>
            <a:avLst/>
            <a:gdLst>
              <a:gd name="T0" fmla="*/ 0 w 1316"/>
              <a:gd name="T1" fmla="*/ 0 h 91"/>
              <a:gd name="T2" fmla="*/ 2147483647 w 1316"/>
              <a:gd name="T3" fmla="*/ 2147483647 h 91"/>
              <a:gd name="T4" fmla="*/ 2147483647 w 1316"/>
              <a:gd name="T5" fmla="*/ 2147483647 h 9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6" h="91">
                <a:moveTo>
                  <a:pt x="0" y="0"/>
                </a:moveTo>
                <a:cubicBezTo>
                  <a:pt x="253" y="15"/>
                  <a:pt x="507" y="30"/>
                  <a:pt x="726" y="45"/>
                </a:cubicBezTo>
                <a:cubicBezTo>
                  <a:pt x="945" y="60"/>
                  <a:pt x="1210" y="83"/>
                  <a:pt x="1316" y="91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5" name="Freeform 32"/>
          <p:cNvSpPr>
            <a:spLocks/>
          </p:cNvSpPr>
          <p:nvPr/>
        </p:nvSpPr>
        <p:spPr bwMode="auto">
          <a:xfrm>
            <a:off x="7956550" y="1268413"/>
            <a:ext cx="863600" cy="1295400"/>
          </a:xfrm>
          <a:custGeom>
            <a:avLst/>
            <a:gdLst>
              <a:gd name="T0" fmla="*/ 0 w 726"/>
              <a:gd name="T1" fmla="*/ 2147483647 h 816"/>
              <a:gd name="T2" fmla="*/ 2147483647 w 726"/>
              <a:gd name="T3" fmla="*/ 2147483647 h 816"/>
              <a:gd name="T4" fmla="*/ 2147483647 w 726"/>
              <a:gd name="T5" fmla="*/ 2147483647 h 816"/>
              <a:gd name="T6" fmla="*/ 2147483647 w 726"/>
              <a:gd name="T7" fmla="*/ 0 h 81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6" h="816">
                <a:moveTo>
                  <a:pt x="0" y="816"/>
                </a:moveTo>
                <a:cubicBezTo>
                  <a:pt x="45" y="691"/>
                  <a:pt x="90" y="566"/>
                  <a:pt x="181" y="453"/>
                </a:cubicBezTo>
                <a:cubicBezTo>
                  <a:pt x="272" y="340"/>
                  <a:pt x="453" y="211"/>
                  <a:pt x="544" y="136"/>
                </a:cubicBezTo>
                <a:cubicBezTo>
                  <a:pt x="635" y="61"/>
                  <a:pt x="696" y="15"/>
                  <a:pt x="726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6" name="Freeform 33"/>
          <p:cNvSpPr>
            <a:spLocks/>
          </p:cNvSpPr>
          <p:nvPr/>
        </p:nvSpPr>
        <p:spPr bwMode="auto">
          <a:xfrm>
            <a:off x="8027988" y="2184400"/>
            <a:ext cx="841375" cy="403225"/>
          </a:xfrm>
          <a:custGeom>
            <a:avLst/>
            <a:gdLst>
              <a:gd name="T0" fmla="*/ 0 w 707"/>
              <a:gd name="T1" fmla="*/ 2147483647 h 254"/>
              <a:gd name="T2" fmla="*/ 2147483647 w 707"/>
              <a:gd name="T3" fmla="*/ 2147483647 h 254"/>
              <a:gd name="T4" fmla="*/ 2147483647 w 707"/>
              <a:gd name="T5" fmla="*/ 2147483647 h 254"/>
              <a:gd name="T6" fmla="*/ 2147483647 w 707"/>
              <a:gd name="T7" fmla="*/ 2147483647 h 254"/>
              <a:gd name="T8" fmla="*/ 2147483647 w 707"/>
              <a:gd name="T9" fmla="*/ 2147483647 h 2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7" h="254">
                <a:moveTo>
                  <a:pt x="0" y="239"/>
                </a:moveTo>
                <a:cubicBezTo>
                  <a:pt x="91" y="246"/>
                  <a:pt x="182" y="254"/>
                  <a:pt x="273" y="239"/>
                </a:cubicBezTo>
                <a:cubicBezTo>
                  <a:pt x="364" y="224"/>
                  <a:pt x="477" y="186"/>
                  <a:pt x="545" y="148"/>
                </a:cubicBezTo>
                <a:cubicBezTo>
                  <a:pt x="613" y="110"/>
                  <a:pt x="655" y="24"/>
                  <a:pt x="681" y="12"/>
                </a:cubicBezTo>
                <a:cubicBezTo>
                  <a:pt x="707" y="0"/>
                  <a:pt x="699" y="61"/>
                  <a:pt x="703" y="74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7" name="Freeform 34"/>
          <p:cNvSpPr>
            <a:spLocks/>
          </p:cNvSpPr>
          <p:nvPr/>
        </p:nvSpPr>
        <p:spPr bwMode="auto">
          <a:xfrm>
            <a:off x="7956550" y="1987550"/>
            <a:ext cx="863600" cy="814388"/>
          </a:xfrm>
          <a:custGeom>
            <a:avLst/>
            <a:gdLst>
              <a:gd name="T0" fmla="*/ 0 w 726"/>
              <a:gd name="T1" fmla="*/ 2147483647 h 513"/>
              <a:gd name="T2" fmla="*/ 2147483647 w 726"/>
              <a:gd name="T3" fmla="*/ 2147483647 h 513"/>
              <a:gd name="T4" fmla="*/ 2147483647 w 726"/>
              <a:gd name="T5" fmla="*/ 0 h 5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6" h="513">
                <a:moveTo>
                  <a:pt x="0" y="363"/>
                </a:moveTo>
                <a:cubicBezTo>
                  <a:pt x="30" y="438"/>
                  <a:pt x="60" y="513"/>
                  <a:pt x="181" y="453"/>
                </a:cubicBezTo>
                <a:cubicBezTo>
                  <a:pt x="302" y="393"/>
                  <a:pt x="635" y="76"/>
                  <a:pt x="726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8" name="Freeform 35"/>
          <p:cNvSpPr>
            <a:spLocks/>
          </p:cNvSpPr>
          <p:nvPr/>
        </p:nvSpPr>
        <p:spPr bwMode="auto">
          <a:xfrm>
            <a:off x="7956550" y="1554163"/>
            <a:ext cx="917575" cy="1009650"/>
          </a:xfrm>
          <a:custGeom>
            <a:avLst/>
            <a:gdLst>
              <a:gd name="T0" fmla="*/ 0 w 771"/>
              <a:gd name="T1" fmla="*/ 2147483647 h 636"/>
              <a:gd name="T2" fmla="*/ 2147483647 w 771"/>
              <a:gd name="T3" fmla="*/ 2147483647 h 636"/>
              <a:gd name="T4" fmla="*/ 2147483647 w 771"/>
              <a:gd name="T5" fmla="*/ 2147483647 h 636"/>
              <a:gd name="T6" fmla="*/ 2147483647 w 771"/>
              <a:gd name="T7" fmla="*/ 0 h 6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71" h="636">
                <a:moveTo>
                  <a:pt x="0" y="636"/>
                </a:moveTo>
                <a:cubicBezTo>
                  <a:pt x="98" y="579"/>
                  <a:pt x="197" y="522"/>
                  <a:pt x="272" y="454"/>
                </a:cubicBezTo>
                <a:cubicBezTo>
                  <a:pt x="347" y="386"/>
                  <a:pt x="370" y="303"/>
                  <a:pt x="453" y="227"/>
                </a:cubicBezTo>
                <a:cubicBezTo>
                  <a:pt x="536" y="151"/>
                  <a:pt x="718" y="30"/>
                  <a:pt x="771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9" name="Freeform 36"/>
          <p:cNvSpPr>
            <a:spLocks/>
          </p:cNvSpPr>
          <p:nvPr/>
        </p:nvSpPr>
        <p:spPr bwMode="auto">
          <a:xfrm>
            <a:off x="7956550" y="2563813"/>
            <a:ext cx="863600" cy="227012"/>
          </a:xfrm>
          <a:custGeom>
            <a:avLst/>
            <a:gdLst>
              <a:gd name="T0" fmla="*/ 0 w 726"/>
              <a:gd name="T1" fmla="*/ 0 h 143"/>
              <a:gd name="T2" fmla="*/ 2147483647 w 726"/>
              <a:gd name="T3" fmla="*/ 2147483647 h 143"/>
              <a:gd name="T4" fmla="*/ 2147483647 w 726"/>
              <a:gd name="T5" fmla="*/ 2147483647 h 1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6" h="143">
                <a:moveTo>
                  <a:pt x="0" y="0"/>
                </a:moveTo>
                <a:cubicBezTo>
                  <a:pt x="121" y="64"/>
                  <a:pt x="242" y="129"/>
                  <a:pt x="363" y="136"/>
                </a:cubicBezTo>
                <a:cubicBezTo>
                  <a:pt x="484" y="143"/>
                  <a:pt x="666" y="60"/>
                  <a:pt x="726" y="45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0" name="Text Box 38"/>
          <p:cNvSpPr txBox="1">
            <a:spLocks noChangeArrowheads="1"/>
          </p:cNvSpPr>
          <p:nvPr/>
        </p:nvSpPr>
        <p:spPr bwMode="auto">
          <a:xfrm>
            <a:off x="5003800" y="2474913"/>
            <a:ext cx="259238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/>
              <a:t>… every year …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699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Climate prediction experiments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435" name="Freeform 3"/>
          <p:cNvSpPr>
            <a:spLocks/>
          </p:cNvSpPr>
          <p:nvPr/>
        </p:nvSpPr>
        <p:spPr bwMode="auto">
          <a:xfrm>
            <a:off x="466725" y="2259013"/>
            <a:ext cx="8426450" cy="3455987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6" name="Text Box 9"/>
          <p:cNvSpPr txBox="1">
            <a:spLocks noChangeArrowheads="1"/>
          </p:cNvSpPr>
          <p:nvPr/>
        </p:nvSpPr>
        <p:spPr bwMode="auto">
          <a:xfrm>
            <a:off x="3779838" y="6075363"/>
            <a:ext cx="1944687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>
                <a:solidFill>
                  <a:srgbClr val="000308"/>
                </a:solidFill>
              </a:rPr>
              <a:t>Observations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18437" name="Text Box 12"/>
          <p:cNvSpPr txBox="1">
            <a:spLocks noChangeArrowheads="1"/>
          </p:cNvSpPr>
          <p:nvPr/>
        </p:nvSpPr>
        <p:spPr bwMode="auto">
          <a:xfrm>
            <a:off x="107950" y="5861050"/>
            <a:ext cx="93503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/>
              <a:t> </a:t>
            </a:r>
            <a:r>
              <a:rPr lang="en-GB" altLang="en-US">
                <a:solidFill>
                  <a:srgbClr val="000308"/>
                </a:solidFill>
              </a:rPr>
              <a:t>1960</a:t>
            </a:r>
            <a:endParaRPr lang="en-US" altLang="en-US">
              <a:solidFill>
                <a:srgbClr val="000308"/>
              </a:solidFill>
            </a:endParaRP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7958138" y="5861050"/>
            <a:ext cx="9350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alt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GB" altLang="en-US" dirty="0">
                <a:solidFill>
                  <a:srgbClr val="000308"/>
                </a:solidFill>
              </a:rPr>
              <a:t>2015</a:t>
            </a:r>
            <a:endParaRPr lang="en-US" altLang="en-US" dirty="0">
              <a:solidFill>
                <a:srgbClr val="000308"/>
              </a:solidFill>
            </a:endParaRPr>
          </a:p>
        </p:txBody>
      </p:sp>
      <p:sp>
        <p:nvSpPr>
          <p:cNvPr id="18439" name="Text Box 37"/>
          <p:cNvSpPr txBox="1">
            <a:spLocks noChangeArrowheads="1"/>
          </p:cNvSpPr>
          <p:nvPr/>
        </p:nvSpPr>
        <p:spPr bwMode="auto">
          <a:xfrm>
            <a:off x="5795963" y="960438"/>
            <a:ext cx="1871662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990099"/>
                </a:solidFill>
              </a:rPr>
              <a:t>5-member prediction started 1 Nov 2014</a:t>
            </a:r>
            <a:endParaRPr lang="en-US" altLang="en-US">
              <a:solidFill>
                <a:srgbClr val="990099"/>
              </a:solidFill>
            </a:endParaRPr>
          </a:p>
        </p:txBody>
      </p:sp>
      <p:sp>
        <p:nvSpPr>
          <p:cNvPr id="18440" name="Line 10"/>
          <p:cNvSpPr>
            <a:spLocks noChangeShapeType="1"/>
          </p:cNvSpPr>
          <p:nvPr/>
        </p:nvSpPr>
        <p:spPr bwMode="auto">
          <a:xfrm flipV="1">
            <a:off x="4716463" y="4506913"/>
            <a:ext cx="215900" cy="1568450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1" name="Text Box 28"/>
          <p:cNvSpPr txBox="1">
            <a:spLocks noChangeArrowheads="1"/>
          </p:cNvSpPr>
          <p:nvPr/>
        </p:nvSpPr>
        <p:spPr bwMode="auto">
          <a:xfrm>
            <a:off x="3275013" y="2546350"/>
            <a:ext cx="1871662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009900"/>
                </a:solidFill>
              </a:rPr>
              <a:t>5-member prediction started 1 Nov 1970</a:t>
            </a:r>
            <a:endParaRPr lang="en-US" altLang="en-US">
              <a:solidFill>
                <a:srgbClr val="009900"/>
              </a:solidFill>
            </a:endParaRPr>
          </a:p>
        </p:txBody>
      </p:sp>
      <p:sp>
        <p:nvSpPr>
          <p:cNvPr id="18442" name="Text Box 17"/>
          <p:cNvSpPr txBox="1">
            <a:spLocks noChangeArrowheads="1"/>
          </p:cNvSpPr>
          <p:nvPr/>
        </p:nvSpPr>
        <p:spPr bwMode="auto">
          <a:xfrm>
            <a:off x="1619250" y="2751138"/>
            <a:ext cx="187166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CC0000"/>
                </a:solidFill>
              </a:rPr>
              <a:t>5-member prediction started 1 Nov 1965</a:t>
            </a:r>
            <a:endParaRPr lang="en-US" altLang="en-US">
              <a:solidFill>
                <a:srgbClr val="CC0000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-107950" y="3467100"/>
            <a:ext cx="1871663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>
                <a:solidFill>
                  <a:srgbClr val="0070C0"/>
                </a:solidFill>
              </a:rPr>
              <a:t>5-member prediction started 1 Nov 1960</a:t>
            </a:r>
            <a:endParaRPr lang="en-US" altLang="en-US">
              <a:solidFill>
                <a:srgbClr val="0070C0"/>
              </a:solidFill>
            </a:endParaRPr>
          </a:p>
        </p:txBody>
      </p:sp>
      <p:sp>
        <p:nvSpPr>
          <p:cNvPr id="18444" name="AutoShape 16"/>
          <p:cNvSpPr>
            <a:spLocks noChangeArrowheads="1"/>
          </p:cNvSpPr>
          <p:nvPr/>
        </p:nvSpPr>
        <p:spPr bwMode="auto">
          <a:xfrm>
            <a:off x="1152525" y="4868863"/>
            <a:ext cx="142875" cy="144462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5" name="AutoShape 17"/>
          <p:cNvSpPr>
            <a:spLocks noChangeArrowheads="1"/>
          </p:cNvSpPr>
          <p:nvPr/>
        </p:nvSpPr>
        <p:spPr bwMode="auto">
          <a:xfrm>
            <a:off x="1152525" y="5157788"/>
            <a:ext cx="142875" cy="144462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6" name="AutoShape 18"/>
          <p:cNvSpPr>
            <a:spLocks noChangeArrowheads="1"/>
          </p:cNvSpPr>
          <p:nvPr/>
        </p:nvSpPr>
        <p:spPr bwMode="auto">
          <a:xfrm>
            <a:off x="1152525" y="5373688"/>
            <a:ext cx="142875" cy="144462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7" name="AutoShape 19"/>
          <p:cNvSpPr>
            <a:spLocks noChangeArrowheads="1"/>
          </p:cNvSpPr>
          <p:nvPr/>
        </p:nvSpPr>
        <p:spPr bwMode="auto">
          <a:xfrm>
            <a:off x="1152525" y="4941888"/>
            <a:ext cx="142875" cy="144462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8" name="AutoShape 20"/>
          <p:cNvSpPr>
            <a:spLocks noChangeArrowheads="1"/>
          </p:cNvSpPr>
          <p:nvPr/>
        </p:nvSpPr>
        <p:spPr bwMode="auto">
          <a:xfrm>
            <a:off x="2592388" y="4725988"/>
            <a:ext cx="142875" cy="144462"/>
          </a:xfrm>
          <a:prstGeom prst="flowChartConnector">
            <a:avLst/>
          </a:prstGeom>
          <a:solidFill>
            <a:srgbClr val="CC00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9" name="AutoShape 21"/>
          <p:cNvSpPr>
            <a:spLocks noChangeArrowheads="1"/>
          </p:cNvSpPr>
          <p:nvPr/>
        </p:nvSpPr>
        <p:spPr bwMode="auto">
          <a:xfrm>
            <a:off x="2592388" y="4868863"/>
            <a:ext cx="142875" cy="144462"/>
          </a:xfrm>
          <a:prstGeom prst="flowChartConnector">
            <a:avLst/>
          </a:prstGeom>
          <a:solidFill>
            <a:srgbClr val="CC00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50" name="AutoShape 22"/>
          <p:cNvSpPr>
            <a:spLocks noChangeArrowheads="1"/>
          </p:cNvSpPr>
          <p:nvPr/>
        </p:nvSpPr>
        <p:spPr bwMode="auto">
          <a:xfrm>
            <a:off x="2592388" y="4365625"/>
            <a:ext cx="142875" cy="144463"/>
          </a:xfrm>
          <a:prstGeom prst="flowChartConnector">
            <a:avLst/>
          </a:prstGeom>
          <a:solidFill>
            <a:srgbClr val="CC00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51" name="AutoShape 23"/>
          <p:cNvSpPr>
            <a:spLocks noChangeArrowheads="1"/>
          </p:cNvSpPr>
          <p:nvPr/>
        </p:nvSpPr>
        <p:spPr bwMode="auto">
          <a:xfrm>
            <a:off x="2592388" y="5084763"/>
            <a:ext cx="142875" cy="144462"/>
          </a:xfrm>
          <a:prstGeom prst="flowChartConnector">
            <a:avLst/>
          </a:prstGeom>
          <a:solidFill>
            <a:srgbClr val="CC00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52" name="AutoShape 24"/>
          <p:cNvSpPr>
            <a:spLocks noChangeArrowheads="1"/>
          </p:cNvSpPr>
          <p:nvPr/>
        </p:nvSpPr>
        <p:spPr bwMode="auto">
          <a:xfrm>
            <a:off x="2592388" y="5299075"/>
            <a:ext cx="142875" cy="144463"/>
          </a:xfrm>
          <a:prstGeom prst="flowChartConnector">
            <a:avLst/>
          </a:prstGeom>
          <a:solidFill>
            <a:srgbClr val="CC00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53" name="AutoShape 25"/>
          <p:cNvSpPr>
            <a:spLocks noChangeArrowheads="1"/>
          </p:cNvSpPr>
          <p:nvPr/>
        </p:nvSpPr>
        <p:spPr bwMode="auto">
          <a:xfrm>
            <a:off x="3995738" y="4724400"/>
            <a:ext cx="142875" cy="144463"/>
          </a:xfrm>
          <a:prstGeom prst="flowChartConnector">
            <a:avLst/>
          </a:prstGeom>
          <a:solidFill>
            <a:srgbClr val="0099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54" name="AutoShape 26"/>
          <p:cNvSpPr>
            <a:spLocks noChangeArrowheads="1"/>
          </p:cNvSpPr>
          <p:nvPr/>
        </p:nvSpPr>
        <p:spPr bwMode="auto">
          <a:xfrm>
            <a:off x="3995738" y="5084763"/>
            <a:ext cx="142875" cy="144462"/>
          </a:xfrm>
          <a:prstGeom prst="flowChartConnector">
            <a:avLst/>
          </a:prstGeom>
          <a:solidFill>
            <a:srgbClr val="0099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55" name="AutoShape 27"/>
          <p:cNvSpPr>
            <a:spLocks noChangeArrowheads="1"/>
          </p:cNvSpPr>
          <p:nvPr/>
        </p:nvSpPr>
        <p:spPr bwMode="auto">
          <a:xfrm>
            <a:off x="3995738" y="4795838"/>
            <a:ext cx="142875" cy="144462"/>
          </a:xfrm>
          <a:prstGeom prst="flowChartConnector">
            <a:avLst/>
          </a:prstGeom>
          <a:solidFill>
            <a:srgbClr val="0099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56" name="AutoShape 28"/>
          <p:cNvSpPr>
            <a:spLocks noChangeArrowheads="1"/>
          </p:cNvSpPr>
          <p:nvPr/>
        </p:nvSpPr>
        <p:spPr bwMode="auto">
          <a:xfrm>
            <a:off x="3995738" y="5229225"/>
            <a:ext cx="142875" cy="144463"/>
          </a:xfrm>
          <a:prstGeom prst="flowChartConnector">
            <a:avLst/>
          </a:prstGeom>
          <a:solidFill>
            <a:srgbClr val="0099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57" name="AutoShape 29"/>
          <p:cNvSpPr>
            <a:spLocks noChangeArrowheads="1"/>
          </p:cNvSpPr>
          <p:nvPr/>
        </p:nvSpPr>
        <p:spPr bwMode="auto">
          <a:xfrm>
            <a:off x="3995738" y="5443538"/>
            <a:ext cx="142875" cy="144462"/>
          </a:xfrm>
          <a:prstGeom prst="flowChartConnector">
            <a:avLst/>
          </a:prstGeom>
          <a:solidFill>
            <a:srgbClr val="0099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58" name="AutoShape 30"/>
          <p:cNvSpPr>
            <a:spLocks noChangeArrowheads="1"/>
          </p:cNvSpPr>
          <p:nvPr/>
        </p:nvSpPr>
        <p:spPr bwMode="auto">
          <a:xfrm>
            <a:off x="8243888" y="2133600"/>
            <a:ext cx="142875" cy="144463"/>
          </a:xfrm>
          <a:prstGeom prst="flowChartConnector">
            <a:avLst/>
          </a:prstGeom>
          <a:solidFill>
            <a:srgbClr val="990099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59" name="AutoShape 31"/>
          <p:cNvSpPr>
            <a:spLocks noChangeArrowheads="1"/>
          </p:cNvSpPr>
          <p:nvPr/>
        </p:nvSpPr>
        <p:spPr bwMode="auto">
          <a:xfrm>
            <a:off x="8243888" y="2565400"/>
            <a:ext cx="142875" cy="144463"/>
          </a:xfrm>
          <a:prstGeom prst="flowChartConnector">
            <a:avLst/>
          </a:prstGeom>
          <a:solidFill>
            <a:srgbClr val="990099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60" name="AutoShape 32"/>
          <p:cNvSpPr>
            <a:spLocks noChangeArrowheads="1"/>
          </p:cNvSpPr>
          <p:nvPr/>
        </p:nvSpPr>
        <p:spPr bwMode="auto">
          <a:xfrm>
            <a:off x="8245475" y="1773238"/>
            <a:ext cx="142875" cy="144462"/>
          </a:xfrm>
          <a:prstGeom prst="flowChartConnector">
            <a:avLst/>
          </a:prstGeom>
          <a:solidFill>
            <a:srgbClr val="990099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61" name="AutoShape 33"/>
          <p:cNvSpPr>
            <a:spLocks noChangeArrowheads="1"/>
          </p:cNvSpPr>
          <p:nvPr/>
        </p:nvSpPr>
        <p:spPr bwMode="auto">
          <a:xfrm>
            <a:off x="8243888" y="2709863"/>
            <a:ext cx="142875" cy="144462"/>
          </a:xfrm>
          <a:prstGeom prst="flowChartConnector">
            <a:avLst/>
          </a:prstGeom>
          <a:solidFill>
            <a:srgbClr val="990099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62" name="AutoShape 34"/>
          <p:cNvSpPr>
            <a:spLocks noChangeArrowheads="1"/>
          </p:cNvSpPr>
          <p:nvPr/>
        </p:nvSpPr>
        <p:spPr bwMode="auto">
          <a:xfrm>
            <a:off x="8243888" y="2924175"/>
            <a:ext cx="142875" cy="144463"/>
          </a:xfrm>
          <a:prstGeom prst="flowChartConnector">
            <a:avLst/>
          </a:prstGeom>
          <a:solidFill>
            <a:srgbClr val="990099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2" name="TextBox 39"/>
          <p:cNvSpPr txBox="1">
            <a:spLocks noChangeArrowheads="1"/>
          </p:cNvSpPr>
          <p:nvPr/>
        </p:nvSpPr>
        <p:spPr bwMode="auto">
          <a:xfrm>
            <a:off x="5327650" y="4365625"/>
            <a:ext cx="3565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400" dirty="0">
                <a:solidFill>
                  <a:schemeClr val="bg2">
                    <a:lumMod val="10000"/>
                  </a:schemeClr>
                </a:solidFill>
              </a:rPr>
              <a:t>Focus on </a:t>
            </a:r>
            <a:r>
              <a:rPr lang="en-US" altLang="en-US" sz="2400" dirty="0">
                <a:solidFill>
                  <a:srgbClr val="000308"/>
                </a:solidFill>
              </a:rPr>
              <a:t>statistics </a:t>
            </a:r>
            <a:r>
              <a:rPr lang="en-US" altLang="en-US" sz="2400" dirty="0">
                <a:solidFill>
                  <a:schemeClr val="bg2">
                    <a:lumMod val="10000"/>
                  </a:schemeClr>
                </a:solidFill>
              </a:rPr>
              <a:t>over forecast periods (e.g. months 2-4 for seasonal)</a:t>
            </a:r>
          </a:p>
        </p:txBody>
      </p:sp>
      <p:sp>
        <p:nvSpPr>
          <p:cNvPr id="18464" name="AutoShape 18"/>
          <p:cNvSpPr>
            <a:spLocks noChangeArrowheads="1"/>
          </p:cNvSpPr>
          <p:nvPr/>
        </p:nvSpPr>
        <p:spPr bwMode="auto">
          <a:xfrm>
            <a:off x="1162050" y="5526088"/>
            <a:ext cx="142875" cy="144462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65" name="Text Box 38"/>
          <p:cNvSpPr txBox="1">
            <a:spLocks noChangeArrowheads="1"/>
          </p:cNvSpPr>
          <p:nvPr/>
        </p:nvSpPr>
        <p:spPr bwMode="auto">
          <a:xfrm>
            <a:off x="5003800" y="2474913"/>
            <a:ext cx="259238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/>
              <a:t>… every year …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68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vert="horz" lIns="91425" tIns="45700" rIns="91425" bIns="45700" rtlCol="0" anchor="t" anchorCtr="0">
            <a:noAutofit/>
          </a:bodyPr>
          <a:lstStyle/>
          <a:p>
            <a:pPr>
              <a:lnSpc>
                <a:spcPct val="100000"/>
              </a:lnSpc>
              <a:buClr>
                <a:schemeClr val="accent1"/>
              </a:buClr>
              <a:buSzPct val="25000"/>
              <a:buFont typeface="Arial"/>
            </a:pPr>
            <a:r>
              <a:rPr lang="gl-ES" dirty="0" smtClean="0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Climate prediction research</a:t>
            </a:r>
            <a:endParaRPr lang="en-US" dirty="0">
              <a:solidFill>
                <a:schemeClr val="accent1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0" y="773658"/>
            <a:ext cx="8892480" cy="5520183"/>
          </a:xfrm>
        </p:spPr>
        <p:txBody>
          <a:bodyPr/>
          <a:lstStyle/>
          <a:p>
            <a:pPr marL="342900" indent="-342900" eaLnBrk="1" hangingPunct="1">
              <a:buFont typeface="+mj-lt"/>
              <a:buAutoNum type="arabicPeriod"/>
            </a:pPr>
            <a:r>
              <a:rPr lang="gl-ES" altLang="en-US" sz="2000" b="1" dirty="0" smtClean="0">
                <a:solidFill>
                  <a:schemeClr val="tx2"/>
                </a:solidFill>
              </a:rPr>
              <a:t>Reanalysis, data assimilation and initialization</a:t>
            </a:r>
            <a:endParaRPr lang="en-US" altLang="en-US" sz="2000" b="1" dirty="0">
              <a:solidFill>
                <a:schemeClr val="tx2"/>
              </a:solidFill>
            </a:endParaRP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</a:rPr>
              <a:t>In-home </a:t>
            </a:r>
            <a:r>
              <a:rPr lang="en-US" altLang="en-US" sz="2000" dirty="0" smtClean="0">
                <a:solidFill>
                  <a:schemeClr val="tx2"/>
                </a:solidFill>
              </a:rPr>
              <a:t>sea-ice </a:t>
            </a:r>
            <a:r>
              <a:rPr lang="en-US" altLang="en-US" sz="2000" dirty="0">
                <a:solidFill>
                  <a:schemeClr val="tx2"/>
                </a:solidFill>
              </a:rPr>
              <a:t>reconstruction / reanalysis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</a:rPr>
              <a:t>Data assimilation techniques to exploit existing atmospheric and oceanic reanalysis 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</a:rPr>
              <a:t>Development of initialization methods (anomaly versus full-field)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gl-ES" altLang="en-US" sz="2000" b="1" dirty="0" smtClean="0">
                <a:solidFill>
                  <a:schemeClr val="tx2"/>
                </a:solidFill>
              </a:rPr>
              <a:t>Model bias analysis and correction</a:t>
            </a:r>
          </a:p>
          <a:p>
            <a:pPr marL="534988" lvl="2" indent="-354013" eaLnBrk="1" hangingPunct="1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solidFill>
                  <a:schemeClr val="tx2"/>
                </a:solidFill>
              </a:rPr>
              <a:t>Mechanisms </a:t>
            </a:r>
            <a:r>
              <a:rPr lang="en-US" altLang="en-US" sz="2000" dirty="0">
                <a:solidFill>
                  <a:schemeClr val="tx2"/>
                </a:solidFill>
              </a:rPr>
              <a:t>leading to model </a:t>
            </a:r>
            <a:r>
              <a:rPr lang="en-US" altLang="en-US" sz="2000" dirty="0" smtClean="0">
                <a:solidFill>
                  <a:schemeClr val="tx2"/>
                </a:solidFill>
              </a:rPr>
              <a:t>bias</a:t>
            </a:r>
          </a:p>
          <a:p>
            <a:pPr marL="534988" lvl="2" indent="-354013" eaLnBrk="1" hangingPunct="1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solidFill>
                  <a:schemeClr val="tx2"/>
                </a:solidFill>
              </a:rPr>
              <a:t>Bias </a:t>
            </a:r>
            <a:r>
              <a:rPr lang="en-US" altLang="en-US" sz="2000" dirty="0">
                <a:solidFill>
                  <a:schemeClr val="tx2"/>
                </a:solidFill>
              </a:rPr>
              <a:t>correction techniques </a:t>
            </a:r>
            <a:r>
              <a:rPr lang="en-US" altLang="en-US" sz="2000" dirty="0" smtClean="0">
                <a:solidFill>
                  <a:schemeClr val="tx2"/>
                </a:solidFill>
              </a:rPr>
              <a:t>accounting for the sensitivity </a:t>
            </a:r>
            <a:r>
              <a:rPr lang="en-US" altLang="en-US" sz="2000" dirty="0">
                <a:solidFill>
                  <a:schemeClr val="tx2"/>
                </a:solidFill>
              </a:rPr>
              <a:t>of bias to prediction start date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en-US" altLang="en-US" sz="2000" b="1" dirty="0" smtClean="0">
                <a:solidFill>
                  <a:schemeClr val="tx2"/>
                </a:solidFill>
              </a:rPr>
              <a:t>Improvement </a:t>
            </a:r>
            <a:r>
              <a:rPr lang="en-US" altLang="en-US" sz="2000" b="1" dirty="0">
                <a:solidFill>
                  <a:schemeClr val="tx2"/>
                </a:solidFill>
              </a:rPr>
              <a:t>of forecast systems </a:t>
            </a:r>
            <a:r>
              <a:rPr lang="en-US" altLang="en-US" sz="2000" b="1" dirty="0" smtClean="0">
                <a:solidFill>
                  <a:schemeClr val="tx2"/>
                </a:solidFill>
              </a:rPr>
              <a:t>through better process representation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altLang="en-US" sz="2000" dirty="0">
                <a:solidFill>
                  <a:schemeClr val="tx2"/>
                </a:solidFill>
              </a:rPr>
              <a:t>New </a:t>
            </a:r>
            <a:r>
              <a:rPr lang="gl-ES" altLang="en-US" sz="2000" dirty="0" smtClean="0">
                <a:solidFill>
                  <a:schemeClr val="tx2"/>
                </a:solidFill>
              </a:rPr>
              <a:t>parameterizations and model </a:t>
            </a:r>
            <a:r>
              <a:rPr lang="gl-ES" altLang="en-US" sz="2000" dirty="0">
                <a:solidFill>
                  <a:schemeClr val="tx2"/>
                </a:solidFill>
              </a:rPr>
              <a:t>components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altLang="en-US" sz="2000" dirty="0">
                <a:solidFill>
                  <a:schemeClr val="tx2"/>
                </a:solidFill>
              </a:rPr>
              <a:t>Parameter calibration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altLang="en-US" sz="2000" dirty="0">
                <a:solidFill>
                  <a:schemeClr val="tx2"/>
                </a:solidFill>
              </a:rPr>
              <a:t>High resolution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en-US" altLang="en-US" sz="2000" b="1" dirty="0" smtClean="0">
                <a:solidFill>
                  <a:schemeClr val="tx2"/>
                </a:solidFill>
              </a:rPr>
              <a:t>Identifying </a:t>
            </a:r>
            <a:r>
              <a:rPr lang="en-US" altLang="en-US" sz="2000" b="1" dirty="0">
                <a:solidFill>
                  <a:schemeClr val="tx2"/>
                </a:solidFill>
              </a:rPr>
              <a:t>sources of skill </a:t>
            </a:r>
            <a:r>
              <a:rPr lang="en-US" altLang="en-US" sz="2000" b="1" dirty="0" smtClean="0">
                <a:solidFill>
                  <a:schemeClr val="tx2"/>
                </a:solidFill>
              </a:rPr>
              <a:t>(i.e. soil moisture, sea ice thickness, aerosols, biogeochemistry)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</a:rPr>
              <a:t>Multi-faceted forecast quality assessment </a:t>
            </a:r>
            <a:r>
              <a:rPr lang="en-US" altLang="en-US" sz="2000" dirty="0" smtClean="0">
                <a:solidFill>
                  <a:schemeClr val="tx2"/>
                </a:solidFill>
              </a:rPr>
              <a:t> and sensitivity </a:t>
            </a:r>
            <a:r>
              <a:rPr lang="en-US" altLang="en-US" sz="2000" dirty="0">
                <a:solidFill>
                  <a:schemeClr val="tx2"/>
                </a:solidFill>
              </a:rPr>
              <a:t>experiments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en-US" altLang="en-US" sz="2000" b="1" dirty="0" smtClean="0">
                <a:solidFill>
                  <a:schemeClr val="tx2"/>
                </a:solidFill>
              </a:rPr>
              <a:t>Techniques </a:t>
            </a:r>
            <a:r>
              <a:rPr lang="en-US" altLang="en-US" sz="2000" b="1" dirty="0">
                <a:solidFill>
                  <a:schemeClr val="tx2"/>
                </a:solidFill>
              </a:rPr>
              <a:t>for attribution of extreme </a:t>
            </a:r>
            <a:r>
              <a:rPr lang="en-US" altLang="en-US" sz="2000" b="1" dirty="0" smtClean="0">
                <a:solidFill>
                  <a:schemeClr val="tx2"/>
                </a:solidFill>
              </a:rPr>
              <a:t>events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</a:rPr>
              <a:t>Analysis of case studies : 2014 Antarctic sea ice maximum, 2010 heat wave 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7092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72000"/>
            <a:ext cx="6931025" cy="696912"/>
          </a:xfr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sz="2400" dirty="0">
                <a:latin typeface="Arial"/>
              </a:rPr>
              <a:t>1) Large ensemble sea ice reconstructions </a:t>
            </a:r>
          </a:p>
        </p:txBody>
      </p:sp>
      <p:pic>
        <p:nvPicPr>
          <p:cNvPr id="20483" name="Shape 5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88" y="1709738"/>
            <a:ext cx="7335837" cy="481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54075"/>
            <a:ext cx="8964612" cy="55197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800"/>
              </a:spcBef>
              <a:buFontTx/>
              <a:buNone/>
            </a:pPr>
            <a:r>
              <a:rPr lang="en-GB" altLang="en-US" sz="2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NEMO 3.6 – OSISAF &amp; ESA-CCI sea ice concentration assimilated with </a:t>
            </a:r>
            <a:r>
              <a:rPr lang="en-GB" altLang="en-US" sz="2000" dirty="0" err="1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EnKF</a:t>
            </a:r>
            <a:r>
              <a:rPr lang="en-GB" altLang="en-US" sz="2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– perturbations of the surface </a:t>
            </a:r>
            <a:r>
              <a:rPr lang="en-GB" altLang="en-US" sz="2000" dirty="0" err="1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forcings</a:t>
            </a:r>
            <a:r>
              <a:rPr lang="en-GB" altLang="en-US" sz="2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based on covariance matrix</a:t>
            </a:r>
          </a:p>
        </p:txBody>
      </p:sp>
      <p:sp>
        <p:nvSpPr>
          <p:cNvPr id="20485" name="Text Box 12"/>
          <p:cNvSpPr txBox="1">
            <a:spLocks noChangeArrowheads="1"/>
          </p:cNvSpPr>
          <p:nvPr/>
        </p:nvSpPr>
        <p:spPr bwMode="auto">
          <a:xfrm>
            <a:off x="9525" y="6611938"/>
            <a:ext cx="4776788" cy="27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 sz="1200" dirty="0">
                <a:latin typeface="Arial" panose="020B0604020202020204" pitchFamily="34" charset="0"/>
                <a:cs typeface="Arial" panose="020B0604020202020204" pitchFamily="34" charset="0"/>
              </a:rPr>
              <a:t>F. </a:t>
            </a:r>
            <a:r>
              <a:rPr lang="en-GB" altLang="es-ES" sz="1200" dirty="0" err="1">
                <a:latin typeface="Arial" panose="020B0604020202020204" pitchFamily="34" charset="0"/>
                <a:cs typeface="Arial" panose="020B0604020202020204" pitchFamily="34" charset="0"/>
              </a:rPr>
              <a:t>Massonnet</a:t>
            </a:r>
            <a:r>
              <a:rPr lang="en-GB" altLang="es-ES" sz="1200" dirty="0">
                <a:latin typeface="Arial" panose="020B0604020202020204" pitchFamily="34" charset="0"/>
                <a:cs typeface="Arial" panose="020B0604020202020204" pitchFamily="34" charset="0"/>
              </a:rPr>
              <a:t> (BSC)</a:t>
            </a:r>
            <a:endParaRPr lang="en-US" alt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565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396875" y="144461"/>
            <a:ext cx="6191250" cy="696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dirty="0">
                <a:sym typeface="Calibri"/>
              </a:rPr>
              <a:t>BSC-ES</a:t>
            </a:r>
          </a:p>
        </p:txBody>
      </p:sp>
      <p:pic>
        <p:nvPicPr>
          <p:cNvPr id="70" name="Shape 70"/>
          <p:cNvPicPr preferRelativeResize="0"/>
          <p:nvPr/>
        </p:nvPicPr>
        <p:blipFill rotWithShape="1">
          <a:blip r:embed="rId3">
            <a:alphaModFix/>
          </a:blip>
          <a:srcRect l="19046" t="7658" r="18919" b="4868"/>
          <a:stretch/>
        </p:blipFill>
        <p:spPr>
          <a:xfrm>
            <a:off x="179512" y="1493738"/>
            <a:ext cx="4752528" cy="453667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ángulo 4"/>
          <p:cNvSpPr>
            <a:spLocks noChangeArrowheads="1"/>
          </p:cNvSpPr>
          <p:nvPr/>
        </p:nvSpPr>
        <p:spPr bwMode="auto">
          <a:xfrm>
            <a:off x="5292080" y="1277714"/>
            <a:ext cx="3312368" cy="5544616"/>
          </a:xfrm>
          <a:prstGeom prst="rect">
            <a:avLst/>
          </a:prstGeom>
          <a:ln/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ES" sz="1600" b="1" dirty="0" err="1" smtClean="0">
                <a:solidFill>
                  <a:schemeClr val="accent1"/>
                </a:solidFill>
                <a:latin typeface="Arial" pitchFamily="34" charset="0"/>
              </a:rPr>
              <a:t>Objectives</a:t>
            </a:r>
            <a:endParaRPr lang="es-ES" sz="1600" b="1" dirty="0">
              <a:solidFill>
                <a:schemeClr val="accent1"/>
              </a:solidFill>
              <a:latin typeface="Arial" pitchFamily="34" charset="0"/>
            </a:endParaRPr>
          </a:p>
          <a:p>
            <a:pPr>
              <a:defRPr/>
            </a:pPr>
            <a:endParaRPr lang="en-GB" sz="1600" dirty="0" smtClean="0">
              <a:solidFill>
                <a:schemeClr val="accent1"/>
              </a:solidFill>
              <a:latin typeface="Arial" pitchFamily="34" charset="0"/>
            </a:endParaRPr>
          </a:p>
          <a:p>
            <a:pPr>
              <a:defRPr/>
            </a:pPr>
            <a:r>
              <a:rPr lang="en-GB" sz="1600" dirty="0" smtClean="0">
                <a:solidFill>
                  <a:schemeClr val="accent1"/>
                </a:solidFill>
                <a:latin typeface="Arial" pitchFamily="34" charset="0"/>
              </a:rPr>
              <a:t>Develop </a:t>
            </a:r>
            <a:r>
              <a:rPr lang="en-GB" sz="1600" dirty="0">
                <a:solidFill>
                  <a:schemeClr val="accent1"/>
                </a:solidFill>
                <a:latin typeface="Arial" pitchFamily="34" charset="0"/>
              </a:rPr>
              <a:t>a capability to model air quality processes from urban to global </a:t>
            </a:r>
            <a:r>
              <a:rPr lang="en-GB" sz="1600" dirty="0" smtClean="0">
                <a:solidFill>
                  <a:schemeClr val="accent1"/>
                </a:solidFill>
                <a:latin typeface="Arial" pitchFamily="34" charset="0"/>
              </a:rPr>
              <a:t>scales and </a:t>
            </a:r>
            <a:r>
              <a:rPr lang="en-GB" sz="1600" dirty="0">
                <a:solidFill>
                  <a:schemeClr val="accent1"/>
                </a:solidFill>
                <a:latin typeface="Arial" pitchFamily="34" charset="0"/>
              </a:rPr>
              <a:t>the impacts on weather, health and ecosystems</a:t>
            </a:r>
            <a:endParaRPr lang="es-ES" sz="1600" dirty="0">
              <a:solidFill>
                <a:schemeClr val="accent1"/>
              </a:solidFill>
              <a:latin typeface="Arial" pitchFamily="34" charset="0"/>
            </a:endParaRPr>
          </a:p>
          <a:p>
            <a:pPr>
              <a:defRPr/>
            </a:pPr>
            <a:endParaRPr lang="en-GB" sz="1600" dirty="0">
              <a:solidFill>
                <a:schemeClr val="accent1"/>
              </a:solidFill>
              <a:latin typeface="Arial" pitchFamily="34" charset="0"/>
            </a:endParaRPr>
          </a:p>
          <a:p>
            <a:pPr>
              <a:defRPr/>
            </a:pPr>
            <a:r>
              <a:rPr lang="en-GB" sz="1600" dirty="0">
                <a:solidFill>
                  <a:schemeClr val="accent1"/>
                </a:solidFill>
                <a:latin typeface="Arial" pitchFamily="34" charset="0"/>
              </a:rPr>
              <a:t>Implement climate prediction system for </a:t>
            </a:r>
            <a:r>
              <a:rPr lang="en-GB" sz="1600" dirty="0" err="1">
                <a:solidFill>
                  <a:schemeClr val="accent1"/>
                </a:solidFill>
                <a:latin typeface="Arial" pitchFamily="34" charset="0"/>
              </a:rPr>
              <a:t>subseasonal</a:t>
            </a:r>
            <a:r>
              <a:rPr lang="en-GB" sz="1600" dirty="0">
                <a:solidFill>
                  <a:schemeClr val="accent1"/>
                </a:solidFill>
                <a:latin typeface="Arial" pitchFamily="34" charset="0"/>
              </a:rPr>
              <a:t>-to-decadal climate prediction</a:t>
            </a:r>
          </a:p>
          <a:p>
            <a:pPr>
              <a:defRPr/>
            </a:pPr>
            <a:endParaRPr lang="en-GB" sz="1600" dirty="0">
              <a:solidFill>
                <a:schemeClr val="accent1"/>
              </a:solidFill>
              <a:latin typeface="Arial" pitchFamily="34" charset="0"/>
            </a:endParaRPr>
          </a:p>
          <a:p>
            <a:pPr>
              <a:defRPr/>
            </a:pPr>
            <a:r>
              <a:rPr lang="en-GB" sz="1600" dirty="0">
                <a:solidFill>
                  <a:schemeClr val="accent1"/>
                </a:solidFill>
                <a:latin typeface="Arial" pitchFamily="34" charset="0"/>
              </a:rPr>
              <a:t>Develop user-oriented services that favour both technology transfer and adaptation</a:t>
            </a:r>
          </a:p>
          <a:p>
            <a:pPr>
              <a:defRPr/>
            </a:pPr>
            <a:endParaRPr lang="en-GB" sz="1600" dirty="0">
              <a:solidFill>
                <a:schemeClr val="accent1"/>
              </a:solidFill>
              <a:latin typeface="Arial" pitchFamily="34" charset="0"/>
            </a:endParaRPr>
          </a:p>
          <a:p>
            <a:pPr>
              <a:defRPr/>
            </a:pPr>
            <a:r>
              <a:rPr lang="en-GB" sz="1600" dirty="0">
                <a:solidFill>
                  <a:schemeClr val="accent1"/>
                </a:solidFill>
                <a:latin typeface="Arial" pitchFamily="34" charset="0"/>
              </a:rPr>
              <a:t>Use cutting-edge HPC and Big Data technologies for the efficiency and user-friendliness of Earth system models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44463" y="1754188"/>
            <a:ext cx="7343775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2000">
                <a:solidFill>
                  <a:srgbClr val="000000"/>
                </a:solidFill>
                <a:latin typeface="Times New Roman" pitchFamily="18" charset="0"/>
              </a:rPr>
              <a:t>Increased solar fluxes (red line), in the model in the coastal boundary, contribute to the warm SST bias in the coastal upwelling region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71438" y="4281488"/>
            <a:ext cx="5327650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200">
                <a:solidFill>
                  <a:srgbClr val="000000"/>
                </a:solidFill>
                <a:latin typeface="Times New Roman" pitchFamily="18" charset="0"/>
              </a:rPr>
              <a:t>Surface heat fluxes observations: Tropflux (Kumar et al, 2012)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3"/>
          <a:stretch>
            <a:fillRect/>
          </a:stretch>
        </p:blipFill>
        <p:spPr bwMode="auto">
          <a:xfrm>
            <a:off x="73025" y="2689225"/>
            <a:ext cx="8999538" cy="151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r="118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238" y="1804988"/>
            <a:ext cx="158432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75" y="4749800"/>
            <a:ext cx="2489200" cy="223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8207375" y="6045200"/>
            <a:ext cx="252413" cy="503238"/>
          </a:xfrm>
          <a:prstGeom prst="rect">
            <a:avLst/>
          </a:prstGeom>
          <a:noFill/>
          <a:ln w="108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 flipV="1">
            <a:off x="8207375" y="4027488"/>
            <a:ext cx="144463" cy="2019300"/>
          </a:xfrm>
          <a:prstGeom prst="line">
            <a:avLst/>
          </a:prstGeom>
          <a:noFill/>
          <a:ln w="108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7343775" y="6046788"/>
            <a:ext cx="1116013" cy="503237"/>
          </a:xfrm>
          <a:prstGeom prst="rect">
            <a:avLst/>
          </a:prstGeom>
          <a:noFill/>
          <a:ln w="108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 flipH="1" flipV="1">
            <a:off x="7197725" y="4067175"/>
            <a:ext cx="147638" cy="2195513"/>
          </a:xfrm>
          <a:prstGeom prst="line">
            <a:avLst/>
          </a:prstGeom>
          <a:noFill/>
          <a:ln w="108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 flipV="1">
            <a:off x="8426450" y="4029075"/>
            <a:ext cx="357188" cy="2201863"/>
          </a:xfrm>
          <a:prstGeom prst="line">
            <a:avLst/>
          </a:prstGeom>
          <a:noFill/>
          <a:ln w="108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73025" y="4679950"/>
            <a:ext cx="6478588" cy="70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2000" dirty="0">
                <a:solidFill>
                  <a:srgbClr val="000000"/>
                </a:solidFill>
                <a:latin typeface="Times New Roman" pitchFamily="18" charset="0"/>
              </a:rPr>
              <a:t>Increased solar fluxes (red </a:t>
            </a:r>
            <a:r>
              <a:rPr lang="en-GB" altLang="en-US" sz="2000" dirty="0" err="1">
                <a:solidFill>
                  <a:srgbClr val="000000"/>
                </a:solidFill>
                <a:latin typeface="Times New Roman" pitchFamily="18" charset="0"/>
              </a:rPr>
              <a:t>colors</a:t>
            </a:r>
            <a:r>
              <a:rPr lang="en-GB" altLang="en-US" sz="2000" dirty="0">
                <a:solidFill>
                  <a:srgbClr val="000000"/>
                </a:solidFill>
                <a:latin typeface="Times New Roman" pitchFamily="18" charset="0"/>
              </a:rPr>
              <a:t>), in the model occur because of less clouds (dashed pattern) compared to observations</a:t>
            </a:r>
          </a:p>
          <a:p>
            <a:pPr eaLnBrk="1" hangingPunct="1"/>
            <a:r>
              <a:rPr lang="en-GB" altLang="en-US" sz="20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eaLnBrk="1" hangingPunct="1"/>
            <a:r>
              <a:rPr lang="en-GB" altLang="en-US" sz="1200" dirty="0">
                <a:solidFill>
                  <a:srgbClr val="000000"/>
                </a:solidFill>
                <a:latin typeface="Times New Roman" pitchFamily="18" charset="0"/>
              </a:rPr>
              <a:t>ISCCP: </a:t>
            </a:r>
            <a:r>
              <a:rPr lang="en-GB" altLang="en-US" sz="1200" dirty="0" err="1">
                <a:solidFill>
                  <a:srgbClr val="000000"/>
                </a:solidFill>
                <a:latin typeface="Times New Roman" pitchFamily="18" charset="0"/>
              </a:rPr>
              <a:t>Rossow</a:t>
            </a:r>
            <a:r>
              <a:rPr lang="en-GB" altLang="en-US" sz="1200" dirty="0">
                <a:solidFill>
                  <a:srgbClr val="000000"/>
                </a:solidFill>
                <a:latin typeface="Times New Roman" pitchFamily="18" charset="0"/>
              </a:rPr>
              <a:t>, W.B., and Schiffer, R.A., 1999: Advances in Understanding Clouds from ISCCP. Bull. Amer. Meteor. Soc., 80, 2261-2288.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8135938" y="4281488"/>
            <a:ext cx="720725" cy="323850"/>
          </a:xfrm>
          <a:prstGeom prst="rect">
            <a:avLst/>
          </a:prstGeom>
          <a:noFill/>
          <a:ln w="108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5400" tIns="50400" rIns="95400" bIns="504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n-US" sz="1500">
                <a:solidFill>
                  <a:srgbClr val="000000"/>
                </a:solidFill>
                <a:latin typeface="Times New Roman" pitchFamily="18" charset="0"/>
              </a:rPr>
              <a:t>SETA</a:t>
            </a:r>
          </a:p>
        </p:txBody>
      </p:sp>
      <p:sp>
        <p:nvSpPr>
          <p:cNvPr id="17" name="Text Box 1"/>
          <p:cNvSpPr txBox="1">
            <a:spLocks noChangeArrowheads="1"/>
          </p:cNvSpPr>
          <p:nvPr/>
        </p:nvSpPr>
        <p:spPr bwMode="auto">
          <a:xfrm>
            <a:off x="0" y="72000"/>
            <a:ext cx="6884988" cy="696913"/>
          </a:xfrm>
          <a:prstGeom prst="rect">
            <a:avLst/>
          </a:prstGeom>
          <a:noFill/>
          <a:ln>
            <a:noFill/>
          </a:ln>
          <a:extLst/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2400" baseline="0">
                <a:solidFill>
                  <a:schemeClr val="accent1"/>
                </a:solidFill>
              </a:defRPr>
            </a:lvl1pPr>
          </a:lstStyle>
          <a:p>
            <a:r>
              <a:rPr lang="es-ES" altLang="en-US" dirty="0"/>
              <a:t>2) </a:t>
            </a:r>
            <a:r>
              <a:rPr lang="es-ES" altLang="en-US" dirty="0" err="1"/>
              <a:t>Understanding</a:t>
            </a:r>
            <a:r>
              <a:rPr lang="es-ES" altLang="en-US" dirty="0"/>
              <a:t> Tropical </a:t>
            </a:r>
            <a:r>
              <a:rPr lang="es-ES" altLang="en-US" dirty="0" err="1"/>
              <a:t>biases</a:t>
            </a:r>
            <a:endParaRPr lang="es-ES" altLang="en-US" dirty="0"/>
          </a:p>
        </p:txBody>
      </p:sp>
      <p:sp>
        <p:nvSpPr>
          <p:cNvPr id="21519" name="Text Box 12"/>
          <p:cNvSpPr txBox="1">
            <a:spLocks noChangeArrowheads="1"/>
          </p:cNvSpPr>
          <p:nvPr/>
        </p:nvSpPr>
        <p:spPr bwMode="auto">
          <a:xfrm>
            <a:off x="9525" y="6611938"/>
            <a:ext cx="4776788" cy="27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  <a:r>
              <a:rPr lang="en-GB" altLang="es-ES" sz="1200" dirty="0" err="1">
                <a:latin typeface="Arial" panose="020B0604020202020204" pitchFamily="34" charset="0"/>
                <a:cs typeface="Arial" panose="020B0604020202020204" pitchFamily="34" charset="0"/>
              </a:rPr>
              <a:t>Exarchou</a:t>
            </a:r>
            <a:r>
              <a:rPr lang="en-GB" altLang="es-ES" sz="1200" dirty="0">
                <a:latin typeface="Arial" panose="020B0604020202020204" pitchFamily="34" charset="0"/>
                <a:cs typeface="Arial" panose="020B0604020202020204" pitchFamily="34" charset="0"/>
              </a:rPr>
              <a:t> (BSC)</a:t>
            </a:r>
            <a:endParaRPr lang="en-US" alt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20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46138"/>
            <a:ext cx="8785225" cy="5519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800"/>
              </a:spcBef>
              <a:buFontTx/>
              <a:buNone/>
            </a:pP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Ec-Earth3.1 10-member seasonal climate forecasts initialized on 1</a:t>
            </a:r>
            <a:r>
              <a:rPr lang="en-US" altLang="en-US" sz="2000" baseline="30000" dirty="0" smtClean="0">
                <a:latin typeface="+mn-lt"/>
                <a:ea typeface="ＭＳ Ｐゴシック" pitchFamily="34" charset="-128"/>
              </a:rPr>
              <a:t>st</a:t>
            </a: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 May from 1993 to 2009 from ERA-interim and GLORYS2v1 reanalyzes</a:t>
            </a:r>
          </a:p>
        </p:txBody>
      </p:sp>
    </p:spTree>
    <p:extLst>
      <p:ext uri="{BB962C8B-B14F-4D97-AF65-F5344CB8AC3E}">
        <p14:creationId xmlns:p14="http://schemas.microsoft.com/office/powerpoint/2010/main" val="150318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2000"/>
            <a:ext cx="6191250" cy="696912"/>
          </a:xfr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sz="2400" dirty="0">
                <a:latin typeface="Arial"/>
              </a:rPr>
              <a:t>3) Climate response to volcanoes</a:t>
            </a:r>
          </a:p>
        </p:txBody>
      </p:sp>
      <p:pic>
        <p:nvPicPr>
          <p:cNvPr id="22531" name="Image 4" descr="Description : assemble_anomalies_eruption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" r="-47"/>
          <a:stretch>
            <a:fillRect/>
          </a:stretch>
        </p:blipFill>
        <p:spPr bwMode="auto">
          <a:xfrm>
            <a:off x="5648325" y="6464300"/>
            <a:ext cx="337820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Image 5" descr="Description : assemble_anomalies_eruptio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" t="4477" r="2289" b="4477"/>
          <a:stretch>
            <a:fillRect/>
          </a:stretch>
        </p:blipFill>
        <p:spPr bwMode="auto">
          <a:xfrm>
            <a:off x="5741988" y="977900"/>
            <a:ext cx="3222625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Image 6" descr="Description : assemble_anomalies_eruptio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" t="3999" r="2696"/>
          <a:stretch>
            <a:fillRect/>
          </a:stretch>
        </p:blipFill>
        <p:spPr bwMode="auto">
          <a:xfrm>
            <a:off x="5724525" y="2847975"/>
            <a:ext cx="3240088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Image 7" descr="Description : idealized_anomaly_year1-3_diffta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66"/>
          <a:stretch>
            <a:fillRect/>
          </a:stretch>
        </p:blipFill>
        <p:spPr bwMode="auto">
          <a:xfrm>
            <a:off x="5724525" y="4621213"/>
            <a:ext cx="3222625" cy="182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3417888" y="1781770"/>
            <a:ext cx="2225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GB" altLang="en-US" sz="2000" b="1" i="1" dirty="0">
                <a:solidFill>
                  <a:srgbClr val="000090"/>
                </a:solidFill>
                <a:latin typeface="Palatino Linotype" pitchFamily="18" charset="0"/>
              </a:rPr>
              <a:t>Observation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3475038" y="3171825"/>
            <a:ext cx="211137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GB" altLang="en-US" sz="2000" b="1" i="1">
                <a:solidFill>
                  <a:srgbClr val="000090"/>
                </a:solidFill>
                <a:latin typeface="Palatino Linotype" pitchFamily="18" charset="0"/>
              </a:rPr>
              <a:t>Hindcast using observed volcanic forcing</a:t>
            </a:r>
          </a:p>
        </p:txBody>
      </p:sp>
      <p:sp>
        <p:nvSpPr>
          <p:cNvPr id="22537" name="Rectangle 8"/>
          <p:cNvSpPr>
            <a:spLocks noChangeArrowheads="1"/>
          </p:cNvSpPr>
          <p:nvPr/>
        </p:nvSpPr>
        <p:spPr bwMode="auto">
          <a:xfrm>
            <a:off x="3475038" y="5024438"/>
            <a:ext cx="2111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GB" altLang="en-US" sz="2000" b="1" i="1">
                <a:solidFill>
                  <a:srgbClr val="000090"/>
                </a:solidFill>
                <a:latin typeface="Palatino Linotype" pitchFamily="18" charset="0"/>
              </a:rPr>
              <a:t>Forecast using idealized volcanic forcing</a:t>
            </a:r>
          </a:p>
        </p:txBody>
      </p:sp>
      <p:sp>
        <p:nvSpPr>
          <p:cNvPr id="22538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46138"/>
            <a:ext cx="3403600" cy="5519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800"/>
              </a:spcBef>
              <a:buFontTx/>
              <a:buNone/>
            </a:pP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Ec-Earth2.3 5-member decadal climate forecasts initialized on 1</a:t>
            </a:r>
            <a:r>
              <a:rPr lang="en-US" altLang="en-US" sz="2000" baseline="30000" dirty="0" smtClean="0">
                <a:latin typeface="+mn-lt"/>
                <a:ea typeface="ＭＳ Ｐゴシック" pitchFamily="34" charset="-128"/>
              </a:rPr>
              <a:t>st</a:t>
            </a: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 November from 1960 to 2005 with observed or idealized volcanic </a:t>
            </a:r>
            <a:r>
              <a:rPr lang="en-US" altLang="en-US" sz="2000" dirty="0" err="1" smtClean="0">
                <a:latin typeface="+mn-lt"/>
                <a:ea typeface="ＭＳ Ｐゴシック" pitchFamily="34" charset="-128"/>
              </a:rPr>
              <a:t>forcings</a:t>
            </a: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. </a:t>
            </a:r>
          </a:p>
          <a:p>
            <a:pPr marL="0" indent="0">
              <a:spcBef>
                <a:spcPts val="800"/>
              </a:spcBef>
              <a:buFontTx/>
              <a:buNone/>
            </a:pP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Surface temperature anomaly averaged over forecast years 1-3 averaged over forecasts initialized right before the Pinatubo, </a:t>
            </a:r>
            <a:r>
              <a:rPr lang="en-US" altLang="en-US" sz="2000" dirty="0" err="1" smtClean="0">
                <a:latin typeface="+mn-lt"/>
                <a:ea typeface="ＭＳ Ｐゴシック" pitchFamily="34" charset="-128"/>
              </a:rPr>
              <a:t>Agung</a:t>
            </a: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 and </a:t>
            </a:r>
            <a:r>
              <a:rPr lang="en-US" altLang="en-US" sz="2000" dirty="0" err="1" smtClean="0">
                <a:latin typeface="+mn-lt"/>
                <a:ea typeface="ＭＳ Ｐゴシック" pitchFamily="34" charset="-128"/>
              </a:rPr>
              <a:t>Chichon</a:t>
            </a: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 volcanic eruptions</a:t>
            </a:r>
          </a:p>
          <a:p>
            <a:pPr marL="0" indent="0">
              <a:spcBef>
                <a:spcPts val="800"/>
              </a:spcBef>
              <a:buFontTx/>
              <a:buNone/>
            </a:pPr>
            <a:endParaRPr lang="en-US" altLang="en-US" sz="20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22539" name="Text Box 12"/>
          <p:cNvSpPr txBox="1">
            <a:spLocks noChangeArrowheads="1"/>
          </p:cNvSpPr>
          <p:nvPr/>
        </p:nvSpPr>
        <p:spPr bwMode="auto">
          <a:xfrm>
            <a:off x="9525" y="6542088"/>
            <a:ext cx="4776788" cy="31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 dirty="0">
                <a:latin typeface="Arial" panose="020B0604020202020204" pitchFamily="34" charset="0"/>
                <a:cs typeface="Arial" panose="020B0604020202020204" pitchFamily="34" charset="0"/>
              </a:rPr>
              <a:t>M. </a:t>
            </a:r>
            <a:r>
              <a:rPr lang="en-GB" altLang="es-ES" dirty="0" err="1">
                <a:latin typeface="Arial" panose="020B0604020202020204" pitchFamily="34" charset="0"/>
                <a:cs typeface="Arial" panose="020B0604020202020204" pitchFamily="34" charset="0"/>
              </a:rPr>
              <a:t>Ménégoz</a:t>
            </a:r>
            <a:r>
              <a:rPr lang="en-GB" altLang="es-ES" dirty="0">
                <a:latin typeface="Arial" panose="020B0604020202020204" pitchFamily="34" charset="0"/>
                <a:cs typeface="Arial" panose="020B0604020202020204" pitchFamily="34" charset="0"/>
              </a:rPr>
              <a:t> (BSC)</a:t>
            </a:r>
            <a:endParaRPr lang="en-US" alt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45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46138"/>
            <a:ext cx="8964612" cy="5519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800"/>
              </a:spcBef>
              <a:buFontTx/>
              <a:buNone/>
            </a:pPr>
            <a:r>
              <a:rPr lang="en-GB" altLang="en-US" sz="2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JJA near-surface temperature anomalies in 2010 from </a:t>
            </a:r>
            <a:r>
              <a:rPr lang="en-GB" altLang="en-US" sz="2000" dirty="0" err="1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ERAInt</a:t>
            </a:r>
            <a:r>
              <a:rPr lang="en-GB" altLang="en-US" sz="2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(left) and odds ratio from experiments with a climatological (centre) and a realistic (right) land-surface initialisation. Results for EC-Earth2.3 started in May with initial conditions from </a:t>
            </a:r>
            <a:r>
              <a:rPr lang="en-GB" altLang="en-US" sz="2000" dirty="0" err="1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ERAInt</a:t>
            </a:r>
            <a:r>
              <a:rPr lang="en-GB" altLang="en-US" sz="20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, ORAS4 and a sea-ice reconstruction over 1979-2010.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72000"/>
            <a:ext cx="6191250" cy="696912"/>
          </a:xfr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sz="2400" dirty="0">
                <a:latin typeface="Arial"/>
              </a:rPr>
              <a:t>4) Impact of land surface initialization</a:t>
            </a:r>
          </a:p>
        </p:txBody>
      </p:sp>
      <p:sp>
        <p:nvSpPr>
          <p:cNvPr id="23556" name="Footer Placeholder 4"/>
          <p:cNvSpPr txBox="1">
            <a:spLocks/>
          </p:cNvSpPr>
          <p:nvPr/>
        </p:nvSpPr>
        <p:spPr bwMode="auto">
          <a:xfrm>
            <a:off x="1649413" y="6513513"/>
            <a:ext cx="65928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s-ES" sz="900">
                <a:solidFill>
                  <a:srgbClr val="FFFFFF"/>
                </a:solidFill>
                <a:latin typeface="Century Gothic" pitchFamily="34" charset="0"/>
              </a:rPr>
              <a:t>C3S Climate Projections Workshop: Near-term predictions and projections, 21 April 2015</a:t>
            </a:r>
          </a:p>
        </p:txBody>
      </p:sp>
      <p:pic>
        <p:nvPicPr>
          <p:cNvPr id="23557" name="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3038"/>
            <a:ext cx="9144000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 Box 12"/>
          <p:cNvSpPr txBox="1">
            <a:spLocks noChangeArrowheads="1"/>
          </p:cNvSpPr>
          <p:nvPr/>
        </p:nvSpPr>
        <p:spPr bwMode="auto">
          <a:xfrm>
            <a:off x="12700" y="6232525"/>
            <a:ext cx="3949700" cy="29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 dirty="0" err="1">
                <a:latin typeface="Arial" panose="020B0604020202020204" pitchFamily="34" charset="0"/>
                <a:cs typeface="Arial" panose="020B0604020202020204" pitchFamily="34" charset="0"/>
              </a:rPr>
              <a:t>Prodhomme</a:t>
            </a:r>
            <a:r>
              <a:rPr lang="en-GB" altLang="es-ES" dirty="0">
                <a:latin typeface="Arial" panose="020B0604020202020204" pitchFamily="34" charset="0"/>
                <a:cs typeface="Arial" panose="020B0604020202020204" pitchFamily="34" charset="0"/>
              </a:rPr>
              <a:t> et al. (2015, </a:t>
            </a:r>
            <a:r>
              <a:rPr lang="en-GB" altLang="es-ES" dirty="0" err="1">
                <a:latin typeface="Arial" panose="020B0604020202020204" pitchFamily="34" charset="0"/>
                <a:cs typeface="Arial" panose="020B0604020202020204" pitchFamily="34" charset="0"/>
              </a:rPr>
              <a:t>Clim</a:t>
            </a:r>
            <a:r>
              <a:rPr lang="en-GB" altLang="es-E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altLang="es-ES" dirty="0" err="1">
                <a:latin typeface="Arial" panose="020B0604020202020204" pitchFamily="34" charset="0"/>
                <a:cs typeface="Arial" panose="020B0604020202020204" pitchFamily="34" charset="0"/>
              </a:rPr>
              <a:t>Dyn</a:t>
            </a:r>
            <a:r>
              <a:rPr lang="en-GB" altLang="es-ES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en-US" alt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55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5670550"/>
            <a:ext cx="188277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438" y="5670550"/>
            <a:ext cx="187325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4"/>
          <p:cNvSpPr txBox="1">
            <a:spLocks/>
          </p:cNvSpPr>
          <p:nvPr/>
        </p:nvSpPr>
        <p:spPr bwMode="auto">
          <a:xfrm>
            <a:off x="71438" y="5221288"/>
            <a:ext cx="8964612" cy="66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>
              <a:spcBef>
                <a:spcPts val="800"/>
              </a:spcBef>
              <a:buFontTx/>
              <a:buNone/>
              <a:defRPr/>
            </a:pPr>
            <a:r>
              <a:rPr lang="en-GB" altLang="en-US" sz="2000" kern="0" dirty="0" smtClean="0">
                <a:solidFill>
                  <a:srgbClr val="FF0000"/>
                </a:solidFill>
                <a:ea typeface="ＭＳ Ｐゴシック" pitchFamily="34" charset="-128"/>
                <a:cs typeface="Arial" panose="020B0604020202020204" pitchFamily="34" charset="0"/>
              </a:rPr>
              <a:t>Similar results found for EC-Earth3 and high resolution (25 km).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867400" y="6315075"/>
            <a:ext cx="863600" cy="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5186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425" y="144463"/>
            <a:ext cx="6588125" cy="6969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4) Impact of Arctic sea ice </a:t>
            </a:r>
            <a:r>
              <a:rPr lang="en-US" sz="2400" dirty="0" err="1" smtClean="0"/>
              <a:t>initialisation</a:t>
            </a:r>
            <a:endParaRPr lang="en-US" sz="2400" dirty="0"/>
          </a:p>
        </p:txBody>
      </p:sp>
      <p:grpSp>
        <p:nvGrpSpPr>
          <p:cNvPr id="24579" name="Group 11"/>
          <p:cNvGrpSpPr>
            <a:grpSpLocks/>
          </p:cNvGrpSpPr>
          <p:nvPr/>
        </p:nvGrpSpPr>
        <p:grpSpPr bwMode="auto">
          <a:xfrm>
            <a:off x="611188" y="2879725"/>
            <a:ext cx="7777162" cy="3611563"/>
            <a:chOff x="107950" y="2431218"/>
            <a:chExt cx="9874250" cy="3889852"/>
          </a:xfrm>
        </p:grpSpPr>
        <p:pic>
          <p:nvPicPr>
            <p:cNvPr id="24582" name="Picture 10" descr="S:\guemas\InitVsClim\Timeseries\May\sieN\Detrended_CorCoef_sie_TotalArc_nsidc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3"/>
            <a:stretch>
              <a:fillRect/>
            </a:stretch>
          </p:blipFill>
          <p:spPr bwMode="auto">
            <a:xfrm>
              <a:off x="107950" y="2431218"/>
              <a:ext cx="5167313" cy="32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3" name="Picture 11" descr="S:\guemas\InitVsClim\Timeseries\May\sieN\RMSE_sie_TotalArc_nsidc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75" b="10141"/>
            <a:stretch>
              <a:fillRect/>
            </a:stretch>
          </p:blipFill>
          <p:spPr bwMode="auto">
            <a:xfrm>
              <a:off x="5060950" y="2432805"/>
              <a:ext cx="4921250" cy="32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4" name="Text Box 12"/>
            <p:cNvSpPr txBox="1">
              <a:spLocks noChangeArrowheads="1"/>
            </p:cNvSpPr>
            <p:nvPr/>
          </p:nvSpPr>
          <p:spPr bwMode="auto">
            <a:xfrm>
              <a:off x="3879693" y="2685604"/>
              <a:ext cx="838201" cy="431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fr-FR" altLang="en-US" sz="2400" b="1">
                  <a:solidFill>
                    <a:srgbClr val="990000"/>
                  </a:solidFill>
                </a:rPr>
                <a:t>Init</a:t>
              </a:r>
            </a:p>
          </p:txBody>
        </p:sp>
        <p:grpSp>
          <p:nvGrpSpPr>
            <p:cNvPr id="24585" name="Group 26"/>
            <p:cNvGrpSpPr>
              <a:grpSpLocks/>
            </p:cNvGrpSpPr>
            <p:nvPr/>
          </p:nvGrpSpPr>
          <p:grpSpPr bwMode="auto">
            <a:xfrm>
              <a:off x="3657600" y="3004305"/>
              <a:ext cx="3352800" cy="1676400"/>
              <a:chOff x="2304" y="1417"/>
              <a:chExt cx="2112" cy="1056"/>
            </a:xfrm>
          </p:grpSpPr>
          <p:sp>
            <p:nvSpPr>
              <p:cNvPr id="24599" name="Line 13"/>
              <p:cNvSpPr>
                <a:spLocks noChangeShapeType="1"/>
              </p:cNvSpPr>
              <p:nvPr/>
            </p:nvSpPr>
            <p:spPr bwMode="auto">
              <a:xfrm flipH="1">
                <a:off x="2304" y="1513"/>
                <a:ext cx="336" cy="240"/>
              </a:xfrm>
              <a:prstGeom prst="line">
                <a:avLst/>
              </a:prstGeom>
              <a:noFill/>
              <a:ln w="19050">
                <a:solidFill>
                  <a:srgbClr val="99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600" name="Line 14"/>
              <p:cNvSpPr>
                <a:spLocks noChangeShapeType="1"/>
              </p:cNvSpPr>
              <p:nvPr/>
            </p:nvSpPr>
            <p:spPr bwMode="auto">
              <a:xfrm>
                <a:off x="2928" y="1417"/>
                <a:ext cx="1488" cy="1056"/>
              </a:xfrm>
              <a:prstGeom prst="line">
                <a:avLst/>
              </a:prstGeom>
              <a:noFill/>
              <a:ln w="19050">
                <a:solidFill>
                  <a:srgbClr val="99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586" name="Text Box 15"/>
            <p:cNvSpPr txBox="1">
              <a:spLocks noChangeArrowheads="1"/>
            </p:cNvSpPr>
            <p:nvPr/>
          </p:nvSpPr>
          <p:spPr bwMode="auto">
            <a:xfrm>
              <a:off x="870080" y="4915357"/>
              <a:ext cx="1295399" cy="497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fr-FR" altLang="en-US" sz="2400" b="1">
                  <a:solidFill>
                    <a:schemeClr val="accent2"/>
                  </a:solidFill>
                </a:rPr>
                <a:t>Clim</a:t>
              </a:r>
            </a:p>
          </p:txBody>
        </p:sp>
        <p:grpSp>
          <p:nvGrpSpPr>
            <p:cNvPr id="24587" name="Group 25"/>
            <p:cNvGrpSpPr>
              <a:grpSpLocks/>
            </p:cNvGrpSpPr>
            <p:nvPr/>
          </p:nvGrpSpPr>
          <p:grpSpPr bwMode="auto">
            <a:xfrm>
              <a:off x="1676400" y="4299705"/>
              <a:ext cx="4114800" cy="914400"/>
              <a:chOff x="1056" y="2233"/>
              <a:chExt cx="2592" cy="576"/>
            </a:xfrm>
          </p:grpSpPr>
          <p:sp>
            <p:nvSpPr>
              <p:cNvPr id="24597" name="Line 16"/>
              <p:cNvSpPr>
                <a:spLocks noChangeShapeType="1"/>
              </p:cNvSpPr>
              <p:nvPr/>
            </p:nvSpPr>
            <p:spPr bwMode="auto">
              <a:xfrm flipV="1">
                <a:off x="1056" y="2233"/>
                <a:ext cx="384" cy="43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98" name="Line 17"/>
              <p:cNvSpPr>
                <a:spLocks noChangeShapeType="1"/>
              </p:cNvSpPr>
              <p:nvPr/>
            </p:nvSpPr>
            <p:spPr bwMode="auto">
              <a:xfrm flipV="1">
                <a:off x="1200" y="2638"/>
                <a:ext cx="2448" cy="171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588" name="Text Box 18"/>
            <p:cNvSpPr txBox="1">
              <a:spLocks noChangeArrowheads="1"/>
            </p:cNvSpPr>
            <p:nvPr/>
          </p:nvSpPr>
          <p:spPr bwMode="auto">
            <a:xfrm>
              <a:off x="3657600" y="5823705"/>
              <a:ext cx="5410318" cy="497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fr-FR" altLang="en-US" sz="2400"/>
                <a:t>  </a:t>
              </a:r>
              <a:r>
                <a:rPr lang="fr-FR" altLang="en-US" sz="2000"/>
                <a:t> 95% confidence interval</a:t>
              </a:r>
            </a:p>
          </p:txBody>
        </p:sp>
        <p:grpSp>
          <p:nvGrpSpPr>
            <p:cNvPr id="24589" name="Group 30"/>
            <p:cNvGrpSpPr>
              <a:grpSpLocks/>
            </p:cNvGrpSpPr>
            <p:nvPr/>
          </p:nvGrpSpPr>
          <p:grpSpPr bwMode="auto">
            <a:xfrm>
              <a:off x="7620000" y="3080505"/>
              <a:ext cx="762000" cy="2743200"/>
              <a:chOff x="4800" y="1465"/>
              <a:chExt cx="480" cy="1728"/>
            </a:xfrm>
          </p:grpSpPr>
          <p:sp>
            <p:nvSpPr>
              <p:cNvPr id="24595" name="Line 21"/>
              <p:cNvSpPr>
                <a:spLocks noChangeShapeType="1"/>
              </p:cNvSpPr>
              <p:nvPr/>
            </p:nvSpPr>
            <p:spPr bwMode="auto">
              <a:xfrm flipV="1">
                <a:off x="4800" y="2425"/>
                <a:ext cx="432" cy="768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 type="triangl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96" name="Line 22"/>
              <p:cNvSpPr>
                <a:spLocks noChangeShapeType="1"/>
              </p:cNvSpPr>
              <p:nvPr/>
            </p:nvSpPr>
            <p:spPr bwMode="auto">
              <a:xfrm flipV="1">
                <a:off x="4800" y="1465"/>
                <a:ext cx="480" cy="1728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 type="triangl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4590" name="Group 27"/>
            <p:cNvGrpSpPr>
              <a:grpSpLocks/>
            </p:cNvGrpSpPr>
            <p:nvPr/>
          </p:nvGrpSpPr>
          <p:grpSpPr bwMode="auto">
            <a:xfrm>
              <a:off x="3429000" y="4071105"/>
              <a:ext cx="4038600" cy="1828800"/>
              <a:chOff x="2160" y="2089"/>
              <a:chExt cx="2544" cy="1152"/>
            </a:xfrm>
          </p:grpSpPr>
          <p:sp>
            <p:nvSpPr>
              <p:cNvPr id="24591" name="Line 19"/>
              <p:cNvSpPr>
                <a:spLocks noChangeShapeType="1"/>
              </p:cNvSpPr>
              <p:nvPr/>
            </p:nvSpPr>
            <p:spPr bwMode="auto">
              <a:xfrm flipH="1" flipV="1">
                <a:off x="4608" y="2665"/>
                <a:ext cx="96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92" name="Line 20"/>
              <p:cNvSpPr>
                <a:spLocks noChangeShapeType="1"/>
              </p:cNvSpPr>
              <p:nvPr/>
            </p:nvSpPr>
            <p:spPr bwMode="auto">
              <a:xfrm flipH="1" flipV="1">
                <a:off x="4656" y="2233"/>
                <a:ext cx="48" cy="9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93" name="Line 23"/>
              <p:cNvSpPr>
                <a:spLocks noChangeShapeType="1"/>
              </p:cNvSpPr>
              <p:nvPr/>
            </p:nvSpPr>
            <p:spPr bwMode="auto">
              <a:xfrm flipH="1" flipV="1">
                <a:off x="2256" y="2809"/>
                <a:ext cx="192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94" name="Line 24"/>
              <p:cNvSpPr>
                <a:spLocks noChangeShapeType="1"/>
              </p:cNvSpPr>
              <p:nvPr/>
            </p:nvSpPr>
            <p:spPr bwMode="auto">
              <a:xfrm flipH="1" flipV="1">
                <a:off x="2160" y="2089"/>
                <a:ext cx="288" cy="11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4580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981075"/>
            <a:ext cx="8910637" cy="167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800"/>
              </a:spcBef>
              <a:buFontTx/>
              <a:buNone/>
            </a:pP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Ec-Earth2.3 5-member seasonal climate forecasts initialized on 1</a:t>
            </a:r>
            <a:r>
              <a:rPr lang="en-US" altLang="en-US" sz="2000" baseline="30000" dirty="0" smtClean="0">
                <a:latin typeface="+mn-lt"/>
                <a:ea typeface="ＭＳ Ｐゴシック" pitchFamily="34" charset="-128"/>
              </a:rPr>
              <a:t>st</a:t>
            </a: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 May from 1979 to 2012 from either a sea ice reconstruction (</a:t>
            </a:r>
            <a:r>
              <a:rPr lang="en-US" altLang="en-US" sz="2000" dirty="0" err="1" smtClean="0">
                <a:latin typeface="+mn-lt"/>
                <a:ea typeface="ＭＳ Ｐゴシック" pitchFamily="34" charset="-128"/>
              </a:rPr>
              <a:t>Init</a:t>
            </a: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) or a climatology of this reconstruction (</a:t>
            </a:r>
            <a:r>
              <a:rPr lang="en-US" altLang="en-US" sz="2000" dirty="0" err="1" smtClean="0">
                <a:latin typeface="+mn-lt"/>
                <a:ea typeface="ＭＳ Ｐゴシック" pitchFamily="34" charset="-128"/>
              </a:rPr>
              <a:t>Clim</a:t>
            </a:r>
            <a:r>
              <a:rPr lang="en-US" altLang="en-US" sz="2000" dirty="0" smtClean="0">
                <a:latin typeface="+mn-lt"/>
                <a:ea typeface="ＭＳ Ｐゴシック" pitchFamily="34" charset="-128"/>
              </a:rPr>
              <a:t>). No impact on the atmosphere prediction skill</a:t>
            </a:r>
          </a:p>
        </p:txBody>
      </p:sp>
      <p:sp>
        <p:nvSpPr>
          <p:cNvPr id="24581" name="Text Box 12"/>
          <p:cNvSpPr txBox="1">
            <a:spLocks noChangeArrowheads="1"/>
          </p:cNvSpPr>
          <p:nvPr/>
        </p:nvSpPr>
        <p:spPr bwMode="auto">
          <a:xfrm>
            <a:off x="9525" y="6542088"/>
            <a:ext cx="4776788" cy="31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s-ES" dirty="0" err="1">
                <a:latin typeface="+mj-lt"/>
              </a:rPr>
              <a:t>Guemas</a:t>
            </a:r>
            <a:r>
              <a:rPr lang="en-US" altLang="es-ES" dirty="0">
                <a:latin typeface="+mj-lt"/>
              </a:rPr>
              <a:t> et al (2016, GRL)</a:t>
            </a:r>
          </a:p>
        </p:txBody>
      </p:sp>
    </p:spTree>
    <p:extLst>
      <p:ext uri="{BB962C8B-B14F-4D97-AF65-F5344CB8AC3E}">
        <p14:creationId xmlns:p14="http://schemas.microsoft.com/office/powerpoint/2010/main" val="3283920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4"/>
          <p:cNvSpPr txBox="1">
            <a:spLocks/>
          </p:cNvSpPr>
          <p:nvPr/>
        </p:nvSpPr>
        <p:spPr bwMode="auto">
          <a:xfrm>
            <a:off x="1649413" y="6513513"/>
            <a:ext cx="65928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s-ES" sz="900">
                <a:solidFill>
                  <a:srgbClr val="FFFFFF"/>
                </a:solidFill>
                <a:latin typeface="Century Gothic" pitchFamily="34" charset="0"/>
              </a:rPr>
              <a:t>C3S Climate Projections Workshop: Near-term predictions and projections, 21 April 2015</a:t>
            </a:r>
          </a:p>
        </p:txBody>
      </p:sp>
      <p:pic>
        <p:nvPicPr>
          <p:cNvPr id="2867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21150"/>
            <a:ext cx="4140200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 Box 12"/>
          <p:cNvSpPr txBox="1">
            <a:spLocks noChangeArrowheads="1"/>
          </p:cNvSpPr>
          <p:nvPr/>
        </p:nvSpPr>
        <p:spPr bwMode="auto">
          <a:xfrm>
            <a:off x="9525" y="6210300"/>
            <a:ext cx="4776788" cy="29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>
                <a:latin typeface="+mn-lt"/>
              </a:rPr>
              <a:t>Massonnet et al. (2015, BAMS)</a:t>
            </a:r>
            <a:endParaRPr lang="en-US" altLang="es-ES">
              <a:latin typeface="+mn-lt"/>
            </a:endParaRPr>
          </a:p>
        </p:txBody>
      </p:sp>
      <p:grpSp>
        <p:nvGrpSpPr>
          <p:cNvPr id="28677" name="Group 6"/>
          <p:cNvGrpSpPr>
            <a:grpSpLocks/>
          </p:cNvGrpSpPr>
          <p:nvPr/>
        </p:nvGrpSpPr>
        <p:grpSpPr bwMode="auto">
          <a:xfrm>
            <a:off x="185738" y="2270125"/>
            <a:ext cx="5286375" cy="2184400"/>
            <a:chOff x="141363" y="2270764"/>
            <a:chExt cx="5285732" cy="2184303"/>
          </a:xfrm>
        </p:grpSpPr>
        <p:pic>
          <p:nvPicPr>
            <p:cNvPr id="28680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363" y="2270764"/>
              <a:ext cx="5285732" cy="218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657237" y="2270764"/>
              <a:ext cx="358731" cy="3841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</p:grpSp>
      <p:sp>
        <p:nvSpPr>
          <p:cNvPr id="28678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70544"/>
            <a:ext cx="8964612" cy="55197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 eaLnBrk="1" hangingPunct="1">
              <a:spcBef>
                <a:spcPts val="600"/>
              </a:spcBef>
              <a:buFontTx/>
              <a:buNone/>
            </a:pPr>
            <a:r>
              <a:rPr lang="en-GB" altLang="en-US" sz="2000" dirty="0" smtClean="0">
                <a:latin typeface="+mj-lt"/>
                <a:ea typeface="ＭＳ Ｐゴシック" pitchFamily="34" charset="-128"/>
              </a:rPr>
              <a:t>2014 was an exceptional year for the Antarctic sea-ice extent. A set of sensitivity experiments with NEMO allows to attribute it to anomalous southerly advection of cold air (Indian sector) and ocean pre-conditioning (Ross Sea).</a:t>
            </a:r>
          </a:p>
        </p:txBody>
      </p:sp>
      <p:sp>
        <p:nvSpPr>
          <p:cNvPr id="16" name="2 Título"/>
          <p:cNvSpPr>
            <a:spLocks noGrp="1"/>
          </p:cNvSpPr>
          <p:nvPr>
            <p:ph type="title"/>
          </p:nvPr>
        </p:nvSpPr>
        <p:spPr>
          <a:xfrm>
            <a:off x="0" y="72000"/>
            <a:ext cx="6191250" cy="696912"/>
          </a:xfr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sz="2400" dirty="0">
                <a:latin typeface="Arial"/>
              </a:rPr>
              <a:t>5) Antarctic sea ice record maximum</a:t>
            </a:r>
          </a:p>
        </p:txBody>
      </p:sp>
    </p:spTree>
    <p:extLst>
      <p:ext uri="{BB962C8B-B14F-4D97-AF65-F5344CB8AC3E}">
        <p14:creationId xmlns:p14="http://schemas.microsoft.com/office/powerpoint/2010/main" val="212088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gl-ES" sz="2800" b="1" dirty="0" smtClean="0">
                <a:solidFill>
                  <a:schemeClr val="accent1"/>
                </a:solidFill>
                <a:latin typeface="+mn-lt"/>
              </a:rPr>
              <a:t>Computational Earth Sciences</a:t>
            </a:r>
            <a:endParaRPr lang="en-US" sz="2800" b="1" i="0" u="none" strike="noStrike" cap="none" dirty="0">
              <a:solidFill>
                <a:schemeClr val="accent1"/>
              </a:solidFill>
              <a:latin typeface="+mn-lt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4345626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25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96000" y="144000"/>
            <a:ext cx="8928992" cy="810790"/>
          </a:xfrm>
          <a:noFill/>
          <a:ln>
            <a:noFill/>
          </a:ln>
        </p:spPr>
        <p:txBody>
          <a:bodyPr vert="horz" lIns="91425" tIns="45700" rIns="91425" bIns="45700" rtlCol="0" anchor="t" anchorCtr="0">
            <a:noAutofit/>
          </a:bodyPr>
          <a:lstStyle/>
          <a:p>
            <a:pPr>
              <a:lnSpc>
                <a:spcPct val="100000"/>
              </a:lnSpc>
              <a:buClr>
                <a:schemeClr val="accent1"/>
              </a:buClr>
              <a:buSzPct val="25000"/>
              <a:buFont typeface="Arial"/>
            </a:pPr>
            <a:r>
              <a:rPr lang="es-ES" sz="2800" dirty="0" err="1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Computational</a:t>
            </a:r>
            <a:r>
              <a:rPr lang="es-ES" sz="2800" dirty="0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 </a:t>
            </a:r>
            <a:r>
              <a:rPr lang="es-ES" sz="2800" dirty="0" err="1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Earth</a:t>
            </a:r>
            <a:r>
              <a:rPr lang="es-ES" sz="2800" dirty="0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 </a:t>
            </a:r>
            <a:r>
              <a:rPr lang="es-ES" sz="2800" dirty="0" err="1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Sciences</a:t>
            </a:r>
            <a:endParaRPr lang="es-ES" sz="2800" dirty="0">
              <a:solidFill>
                <a:schemeClr val="accent1"/>
              </a:solidFill>
              <a:latin typeface="+mn-lt"/>
              <a:ea typeface="Calibri"/>
              <a:cs typeface="Calibri"/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888600577"/>
              </p:ext>
            </p:extLst>
          </p:nvPr>
        </p:nvGraphicFramePr>
        <p:xfrm>
          <a:off x="251520" y="1077592"/>
          <a:ext cx="8640960" cy="5233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807" y="6515635"/>
            <a:ext cx="14859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194" y="6417961"/>
            <a:ext cx="16954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224" y="6353347"/>
            <a:ext cx="16192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10 Rectángulo"/>
          <p:cNvSpPr>
            <a:spLocks noChangeArrowheads="1"/>
          </p:cNvSpPr>
          <p:nvPr/>
        </p:nvSpPr>
        <p:spPr bwMode="auto">
          <a:xfrm>
            <a:off x="251520" y="6535271"/>
            <a:ext cx="1397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n-US" b="1" dirty="0" err="1">
                <a:latin typeface="OCR A Std" pitchFamily="49" charset="0"/>
              </a:rPr>
              <a:t>ESiWACE</a:t>
            </a:r>
            <a:endParaRPr lang="es-ES" altLang="en-US" b="1" dirty="0">
              <a:latin typeface="OCR A Std" pitchFamily="49" charset="0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6448851"/>
            <a:ext cx="162877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19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26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96000" y="144000"/>
            <a:ext cx="8928992" cy="810790"/>
          </a:xfrm>
          <a:noFill/>
          <a:ln>
            <a:noFill/>
          </a:ln>
        </p:spPr>
        <p:txBody>
          <a:bodyPr vert="horz" lIns="91425" tIns="45700" rIns="91425" bIns="45700" rtlCol="0" anchor="t" anchorCtr="0">
            <a:noAutofit/>
          </a:bodyPr>
          <a:lstStyle/>
          <a:p>
            <a:pPr>
              <a:lnSpc>
                <a:spcPct val="100000"/>
              </a:lnSpc>
              <a:buClr>
                <a:schemeClr val="accent1"/>
              </a:buClr>
              <a:buSzPct val="25000"/>
              <a:buFont typeface="Arial"/>
            </a:pPr>
            <a:r>
              <a:rPr lang="es-ES" sz="2800" dirty="0" err="1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Computational</a:t>
            </a:r>
            <a:r>
              <a:rPr lang="es-ES" sz="2800" dirty="0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 </a:t>
            </a:r>
            <a:r>
              <a:rPr lang="es-ES" sz="2800" dirty="0" err="1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Earth</a:t>
            </a:r>
            <a:r>
              <a:rPr lang="es-ES" sz="2800" dirty="0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 </a:t>
            </a:r>
            <a:r>
              <a:rPr lang="es-ES" sz="2800" dirty="0" err="1" smtClean="0">
                <a:solidFill>
                  <a:schemeClr val="accent1"/>
                </a:solidFill>
                <a:latin typeface="+mn-lt"/>
                <a:ea typeface="Calibri"/>
                <a:cs typeface="Calibri"/>
              </a:rPr>
              <a:t>Sciences</a:t>
            </a:r>
            <a:endParaRPr lang="es-ES" sz="2800" dirty="0">
              <a:solidFill>
                <a:schemeClr val="accent1"/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chemeClr val="tx2"/>
                </a:solidFill>
              </a:rPr>
              <a:t>Efficient </a:t>
            </a:r>
            <a:r>
              <a:rPr lang="en-US" sz="2000" b="1" dirty="0">
                <a:solidFill>
                  <a:schemeClr val="tx2"/>
                </a:solidFill>
              </a:rPr>
              <a:t>use of the computational resources by the research groups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Provide HPC Services such as performance analysis, identification of bottlenecks and application of optimizations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Research on new computational methods to apply on Earth Sciences models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tx2"/>
                </a:solidFill>
              </a:rPr>
              <a:t>Development of HPC user-friendly software framework for Earth system modelling and the management of operational </a:t>
            </a:r>
            <a:r>
              <a:rPr lang="en-US" sz="2000" b="1" dirty="0" smtClean="0">
                <a:solidFill>
                  <a:schemeClr val="tx2"/>
                </a:solidFill>
              </a:rPr>
              <a:t>systems</a:t>
            </a:r>
            <a:endParaRPr lang="en-US" sz="2000" b="1" dirty="0">
              <a:solidFill>
                <a:schemeClr val="tx2"/>
              </a:solidFill>
            </a:endParaRP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Support the development of atmospheric research software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Maintain and improve operational systems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tx2"/>
                </a:solidFill>
              </a:rPr>
              <a:t>Provision of data services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Develop, manage and maintain a common data service framework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Deploy an infrastructure ready to overcome the Big Data challenge in Earth sciences 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tx2"/>
                </a:solidFill>
              </a:rPr>
              <a:t>Guidance on the use of IT </a:t>
            </a:r>
            <a:r>
              <a:rPr lang="en-US" sz="2000" b="1" dirty="0" smtClean="0">
                <a:solidFill>
                  <a:schemeClr val="tx2"/>
                </a:solidFill>
              </a:rPr>
              <a:t>resources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Design and maintain an IT infrastructure allowing the research teams the accomplishment of their objectives</a:t>
            </a:r>
            <a:endParaRPr lang="es-E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72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46138"/>
            <a:ext cx="8964612" cy="551973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SzPct val="100000"/>
              <a:buFont typeface="Arial" pitchFamily="34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/>
            </a:pPr>
            <a:r>
              <a:rPr lang="en-GB" sz="2000" b="1" dirty="0" err="1" smtClean="0">
                <a:latin typeface="+mn-lt"/>
                <a:cs typeface="Calibri" pitchFamily="34" charset="0"/>
              </a:rPr>
              <a:t>Automatisation</a:t>
            </a:r>
            <a:r>
              <a:rPr lang="en-GB" sz="2000" b="1" dirty="0" smtClean="0">
                <a:latin typeface="+mn-lt"/>
                <a:cs typeface="Calibri" pitchFamily="34" charset="0"/>
              </a:rPr>
              <a:t>:</a:t>
            </a:r>
            <a:r>
              <a:rPr lang="en-GB" sz="2000" dirty="0" smtClean="0">
                <a:latin typeface="+mn-lt"/>
                <a:cs typeface="Calibri" pitchFamily="34" charset="0"/>
              </a:rPr>
              <a:t> Preparing and running, </a:t>
            </a:r>
            <a:r>
              <a:rPr lang="en-GB" sz="2000" dirty="0" err="1" smtClean="0">
                <a:latin typeface="+mn-lt"/>
                <a:cs typeface="Calibri" pitchFamily="34" charset="0"/>
              </a:rPr>
              <a:t>postprocessing</a:t>
            </a:r>
            <a:r>
              <a:rPr lang="en-GB" sz="2000" dirty="0" smtClean="0">
                <a:latin typeface="+mn-lt"/>
                <a:cs typeface="Calibri" pitchFamily="34" charset="0"/>
              </a:rPr>
              <a:t> and output transfer, all managed by </a:t>
            </a:r>
            <a:r>
              <a:rPr lang="en-GB" sz="2000" dirty="0" err="1" smtClean="0">
                <a:latin typeface="+mn-lt"/>
                <a:cs typeface="Calibri" pitchFamily="34" charset="0"/>
              </a:rPr>
              <a:t>Autosubmit</a:t>
            </a:r>
            <a:r>
              <a:rPr lang="en-GB" sz="2000" dirty="0" smtClean="0">
                <a:latin typeface="+mn-lt"/>
                <a:cs typeface="Calibri" pitchFamily="34" charset="0"/>
              </a:rPr>
              <a:t>. No user intervention needed.</a:t>
            </a:r>
          </a:p>
          <a:p>
            <a:pPr>
              <a:buSzPct val="100000"/>
              <a:buFont typeface="Arial" pitchFamily="34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/>
            </a:pPr>
            <a:r>
              <a:rPr lang="en-GB" sz="2000" b="1" dirty="0" smtClean="0">
                <a:latin typeface="+mn-lt"/>
                <a:cs typeface="Calibri" pitchFamily="34" charset="0"/>
              </a:rPr>
              <a:t>Provenance:</a:t>
            </a:r>
            <a:r>
              <a:rPr lang="en-GB" sz="2000" dirty="0" smtClean="0">
                <a:latin typeface="+mn-lt"/>
                <a:cs typeface="Calibri" pitchFamily="34" charset="0"/>
              </a:rPr>
              <a:t> Assigns unique identifiers to each experiment and stores information about model version, configuration options, </a:t>
            </a:r>
            <a:r>
              <a:rPr lang="en-GB" sz="2000" dirty="0" err="1" smtClean="0">
                <a:latin typeface="+mn-lt"/>
                <a:cs typeface="Calibri" pitchFamily="34" charset="0"/>
              </a:rPr>
              <a:t>etc</a:t>
            </a:r>
            <a:endParaRPr lang="en-GB" sz="2000" dirty="0" smtClean="0">
              <a:latin typeface="+mn-lt"/>
              <a:cs typeface="Calibri" pitchFamily="34" charset="0"/>
            </a:endParaRPr>
          </a:p>
          <a:p>
            <a:pPr>
              <a:buSzPct val="100000"/>
              <a:buFont typeface="Arial" pitchFamily="34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/>
            </a:pPr>
            <a:r>
              <a:rPr lang="en-GB" sz="2000" b="1" dirty="0" smtClean="0">
                <a:latin typeface="+mn-lt"/>
                <a:cs typeface="Calibri" pitchFamily="34" charset="0"/>
              </a:rPr>
              <a:t>Failure tolerance:</a:t>
            </a:r>
            <a:r>
              <a:rPr lang="en-GB" sz="2000" dirty="0" smtClean="0">
                <a:latin typeface="+mn-lt"/>
                <a:cs typeface="Calibri" pitchFamily="34" charset="0"/>
              </a:rPr>
              <a:t> Automatic retrials and ability to repeat tasks in case of corrupted or missing data.</a:t>
            </a:r>
          </a:p>
          <a:p>
            <a:pPr>
              <a:buSzPct val="100000"/>
              <a:buFont typeface="Arial" pitchFamily="34" charset="0"/>
              <a:buChar char="•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/>
            </a:pPr>
            <a:r>
              <a:rPr lang="en-GB" sz="2000" b="1" dirty="0" smtClean="0">
                <a:latin typeface="+mn-lt"/>
                <a:cs typeface="Calibri" pitchFamily="34" charset="0"/>
              </a:rPr>
              <a:t>Versatility:</a:t>
            </a:r>
            <a:r>
              <a:rPr lang="en-GB" sz="2000" dirty="0" smtClean="0">
                <a:latin typeface="+mn-lt"/>
                <a:cs typeface="Calibri" pitchFamily="34" charset="0"/>
              </a:rPr>
              <a:t> Currently runs EC-Earth, NEMO and NMMB models </a:t>
            </a:r>
            <a:r>
              <a:rPr lang="en-GB" sz="2000" b="1" dirty="0" smtClean="0">
                <a:latin typeface="+mn-lt"/>
                <a:cs typeface="Calibri" pitchFamily="34" charset="0"/>
              </a:rPr>
              <a:t>on several platforms</a:t>
            </a:r>
            <a:r>
              <a:rPr lang="en-GB" sz="2000" dirty="0" smtClean="0">
                <a:latin typeface="+mn-lt"/>
                <a:cs typeface="Calibri" pitchFamily="34" charset="0"/>
              </a:rPr>
              <a:t>.</a:t>
            </a:r>
          </a:p>
          <a:p>
            <a:pPr marL="215900" indent="-215900">
              <a:buSzPct val="45000"/>
              <a:buFont typeface="Wingdings" pitchFamily="2" charset="2"/>
              <a:buChar char="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/>
            </a:pPr>
            <a:endParaRPr lang="en-GB" sz="2000" dirty="0" smtClean="0">
              <a:latin typeface="+mn-lt"/>
              <a:cs typeface="Calibri" pitchFamily="34" charset="0"/>
            </a:endParaRPr>
          </a:p>
          <a:p>
            <a:pPr marL="215900" indent="-215900"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/>
            </a:pPr>
            <a:endParaRPr lang="en-US" sz="2000" dirty="0">
              <a:latin typeface="+mn-lt"/>
              <a:cs typeface="Calibri" pitchFamily="34" charset="0"/>
            </a:endParaRPr>
          </a:p>
          <a:p>
            <a:pPr marL="215900" indent="-215900" algn="ctr"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/>
            </a:pPr>
            <a:r>
              <a:rPr lang="en-US" sz="2000" dirty="0">
                <a:latin typeface="+mn-lt"/>
              </a:rPr>
              <a:t>.</a:t>
            </a:r>
          </a:p>
          <a:p>
            <a:pPr marL="215900" indent="-215900" algn="ctr"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/>
            </a:pPr>
            <a:endParaRPr lang="en-US" sz="2000" dirty="0">
              <a:latin typeface="+mn-lt"/>
            </a:endParaRPr>
          </a:p>
          <a:p>
            <a:pPr marL="215900" indent="-215900" algn="ctr"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/>
            </a:pPr>
            <a:endParaRPr lang="en-US" sz="2000" dirty="0">
              <a:latin typeface="+mn-lt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72000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Workflows: </a:t>
            </a:r>
            <a:r>
              <a:rPr lang="en-US" sz="2400" dirty="0" err="1" smtClean="0"/>
              <a:t>Autosubmit</a:t>
            </a:r>
            <a:endParaRPr lang="en-US" sz="2400" dirty="0"/>
          </a:p>
        </p:txBody>
      </p:sp>
      <p:sp>
        <p:nvSpPr>
          <p:cNvPr id="28676" name="Footer Placeholder 4"/>
          <p:cNvSpPr txBox="1">
            <a:spLocks/>
          </p:cNvSpPr>
          <p:nvPr/>
        </p:nvSpPr>
        <p:spPr bwMode="auto">
          <a:xfrm>
            <a:off x="1649413" y="6513513"/>
            <a:ext cx="65928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s-ES" sz="900">
                <a:solidFill>
                  <a:srgbClr val="FFFFFF"/>
                </a:solidFill>
                <a:latin typeface="Century Gothic" panose="020B0502020202020204" pitchFamily="34" charset="0"/>
              </a:rPr>
              <a:t>C3S Climate Projections Workshop: Near-term predictions and projections, 21 April 2015</a:t>
            </a:r>
          </a:p>
        </p:txBody>
      </p:sp>
      <p:pic>
        <p:nvPicPr>
          <p:cNvPr id="2867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594100"/>
            <a:ext cx="5472112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8" name="Text Box 12"/>
          <p:cNvSpPr txBox="1">
            <a:spLocks noChangeArrowheads="1"/>
          </p:cNvSpPr>
          <p:nvPr/>
        </p:nvSpPr>
        <p:spPr bwMode="auto">
          <a:xfrm>
            <a:off x="9525" y="6542088"/>
            <a:ext cx="4776788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es-ES" sz="1600">
                <a:latin typeface="Calibri" panose="020F0502020204030204" pitchFamily="34" charset="0"/>
              </a:rPr>
              <a:t>D. Manubens, J. Vegas (BSC)</a:t>
            </a:r>
            <a:endParaRPr lang="en-US" altLang="es-ES" sz="1600">
              <a:latin typeface="Calibri" panose="020F0502020204030204" pitchFamily="34" charset="0"/>
            </a:endParaRPr>
          </a:p>
        </p:txBody>
      </p:sp>
      <p:sp>
        <p:nvSpPr>
          <p:cNvPr id="28679" name="Text Box 11"/>
          <p:cNvSpPr txBox="1">
            <a:spLocks noChangeArrowheads="1"/>
          </p:cNvSpPr>
          <p:nvPr/>
        </p:nvSpPr>
        <p:spPr bwMode="auto">
          <a:xfrm>
            <a:off x="49213" y="4525963"/>
            <a:ext cx="3514725" cy="13239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s-ES" sz="2000" dirty="0">
                <a:latin typeface="+mn-lt"/>
              </a:rPr>
              <a:t>Workflow of an experiment monitored with </a:t>
            </a:r>
            <a:r>
              <a:rPr lang="en-US" altLang="es-ES" sz="2000" dirty="0" err="1">
                <a:latin typeface="+mn-lt"/>
              </a:rPr>
              <a:t>Autosubmit</a:t>
            </a:r>
            <a:r>
              <a:rPr lang="en-US" altLang="es-ES" sz="2000" dirty="0">
                <a:latin typeface="+mn-lt"/>
              </a:rPr>
              <a:t> (yellow = completed, green = running, red = failed, … )</a:t>
            </a:r>
          </a:p>
        </p:txBody>
      </p:sp>
    </p:spTree>
    <p:extLst>
      <p:ext uri="{BB962C8B-B14F-4D97-AF65-F5344CB8AC3E}">
        <p14:creationId xmlns:p14="http://schemas.microsoft.com/office/powerpoint/2010/main" val="2932601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46138"/>
            <a:ext cx="8964612" cy="5519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Bef>
                <a:spcPct val="0"/>
              </a:spcBef>
              <a:spcAft>
                <a:spcPct val="10000"/>
              </a:spcAft>
              <a:buFontTx/>
              <a:buNone/>
            </a:pPr>
            <a:r>
              <a:rPr lang="en-US" altLang="es-ES" sz="2000" dirty="0" smtClean="0">
                <a:latin typeface="+mn-lt"/>
                <a:ea typeface="ＭＳ Ｐゴシック" panose="020B0600070205080204" pitchFamily="34" charset="-128"/>
              </a:rPr>
              <a:t>S2dverification is an R package </a:t>
            </a:r>
            <a:r>
              <a:rPr lang="en-GB" altLang="es-ES" sz="2000" dirty="0" smtClean="0">
                <a:latin typeface="+mn-lt"/>
                <a:ea typeface="ＭＳ Ｐゴシック" panose="020B0600070205080204" pitchFamily="34" charset="-128"/>
              </a:rPr>
              <a:t>to verify seasonal-to-decadal forecasts by comparing simulations with observational data. It </a:t>
            </a:r>
            <a:r>
              <a:rPr lang="en-US" altLang="es-ES" sz="2000" dirty="0" smtClean="0">
                <a:latin typeface="+mn-lt"/>
                <a:ea typeface="ＭＳ Ｐゴシック" panose="020B0600070205080204" pitchFamily="34" charset="-128"/>
              </a:rPr>
              <a:t>allows </a:t>
            </a:r>
            <a:r>
              <a:rPr lang="en-US" altLang="es-ES" sz="2000" dirty="0" err="1" smtClean="0">
                <a:latin typeface="+mn-lt"/>
                <a:ea typeface="ＭＳ Ｐゴシック" panose="020B0600070205080204" pitchFamily="34" charset="-128"/>
              </a:rPr>
              <a:t>analysing</a:t>
            </a:r>
            <a:r>
              <a:rPr lang="en-US" altLang="es-ES" sz="2000" dirty="0" smtClean="0">
                <a:latin typeface="+mn-lt"/>
                <a:ea typeface="ＭＳ Ｐゴシック" panose="020B0600070205080204" pitchFamily="34" charset="-128"/>
              </a:rPr>
              <a:t> data available either locally or remotely. </a:t>
            </a:r>
            <a:r>
              <a:rPr lang="en-US" altLang="es-ES" sz="2000" b="1" dirty="0" smtClean="0">
                <a:latin typeface="+mn-lt"/>
                <a:ea typeface="ＭＳ Ｐゴシック" panose="020B0600070205080204" pitchFamily="34" charset="-128"/>
              </a:rPr>
              <a:t>It can also be used online as the model runs.</a:t>
            </a:r>
            <a:endParaRPr lang="en-US" altLang="es-ES" sz="2000" b="1" dirty="0" smtClean="0">
              <a:solidFill>
                <a:srgbClr val="FF0000"/>
              </a:solidFill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72000"/>
            <a:ext cx="6191250" cy="696912"/>
          </a:xfr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sz="2400" dirty="0">
                <a:latin typeface="Arial"/>
              </a:rPr>
              <a:t>Efficient data analysis</a:t>
            </a:r>
          </a:p>
        </p:txBody>
      </p:sp>
      <p:sp>
        <p:nvSpPr>
          <p:cNvPr id="30724" name="Footer Placeholder 4"/>
          <p:cNvSpPr txBox="1">
            <a:spLocks/>
          </p:cNvSpPr>
          <p:nvPr/>
        </p:nvSpPr>
        <p:spPr bwMode="auto">
          <a:xfrm>
            <a:off x="1649413" y="6513513"/>
            <a:ext cx="65928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s-ES" sz="900">
                <a:solidFill>
                  <a:srgbClr val="FFFFFF"/>
                </a:solidFill>
                <a:latin typeface="Century Gothic" panose="020B0502020202020204" pitchFamily="34" charset="0"/>
              </a:rPr>
              <a:t>C3S Climate Projections Workshop: Near-term predictions and projections, 21 April 2015</a:t>
            </a:r>
          </a:p>
        </p:txBody>
      </p:sp>
      <p:sp>
        <p:nvSpPr>
          <p:cNvPr id="30725" name="AutoShape 1"/>
          <p:cNvSpPr>
            <a:spLocks noChangeArrowheads="1"/>
          </p:cNvSpPr>
          <p:nvPr/>
        </p:nvSpPr>
        <p:spPr bwMode="auto">
          <a:xfrm rot="5400000">
            <a:off x="7696201" y="3697287"/>
            <a:ext cx="1200150" cy="161925"/>
          </a:xfrm>
          <a:prstGeom prst="rightArrow">
            <a:avLst>
              <a:gd name="adj1" fmla="val 19769"/>
              <a:gd name="adj2" fmla="val 32324"/>
            </a:avLst>
          </a:prstGeom>
          <a:solidFill>
            <a:srgbClr val="99CCFF">
              <a:alpha val="70195"/>
            </a:srgbClr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30726" name="Oval 2"/>
          <p:cNvSpPr>
            <a:spLocks noChangeArrowheads="1"/>
          </p:cNvSpPr>
          <p:nvPr/>
        </p:nvSpPr>
        <p:spPr bwMode="auto">
          <a:xfrm>
            <a:off x="468313" y="3124200"/>
            <a:ext cx="1077912" cy="261938"/>
          </a:xfrm>
          <a:prstGeom prst="ellipse">
            <a:avLst/>
          </a:prstGeom>
          <a:solidFill>
            <a:srgbClr val="CFE7F5">
              <a:alpha val="50195"/>
            </a:srgbClr>
          </a:solidFill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30727" name="Oval 3"/>
          <p:cNvSpPr>
            <a:spLocks noChangeArrowheads="1"/>
          </p:cNvSpPr>
          <p:nvPr/>
        </p:nvSpPr>
        <p:spPr bwMode="auto">
          <a:xfrm>
            <a:off x="468313" y="3017838"/>
            <a:ext cx="1077912" cy="261937"/>
          </a:xfrm>
          <a:prstGeom prst="ellipse">
            <a:avLst/>
          </a:prstGeom>
          <a:solidFill>
            <a:srgbClr val="CFE7F5">
              <a:alpha val="50195"/>
            </a:srgbClr>
          </a:solidFill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30728" name="Oval 4"/>
          <p:cNvSpPr>
            <a:spLocks noChangeArrowheads="1"/>
          </p:cNvSpPr>
          <p:nvPr/>
        </p:nvSpPr>
        <p:spPr bwMode="auto">
          <a:xfrm>
            <a:off x="468313" y="2913063"/>
            <a:ext cx="1077912" cy="261937"/>
          </a:xfrm>
          <a:prstGeom prst="ellipse">
            <a:avLst/>
          </a:prstGeom>
          <a:solidFill>
            <a:srgbClr val="CFE7F5">
              <a:alpha val="50195"/>
            </a:srgbClr>
          </a:solidFill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30729" name="Oval 5"/>
          <p:cNvSpPr>
            <a:spLocks noChangeArrowheads="1"/>
          </p:cNvSpPr>
          <p:nvPr/>
        </p:nvSpPr>
        <p:spPr bwMode="auto">
          <a:xfrm>
            <a:off x="468313" y="2808288"/>
            <a:ext cx="1077912" cy="261937"/>
          </a:xfrm>
          <a:prstGeom prst="ellipse">
            <a:avLst/>
          </a:prstGeom>
          <a:solidFill>
            <a:srgbClr val="CFE7F5">
              <a:alpha val="50195"/>
            </a:srgbClr>
          </a:solidFill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30730" name="Text Box 9"/>
          <p:cNvSpPr txBox="1">
            <a:spLocks noChangeArrowheads="1"/>
          </p:cNvSpPr>
          <p:nvPr/>
        </p:nvSpPr>
        <p:spPr bwMode="auto">
          <a:xfrm>
            <a:off x="179388" y="3465513"/>
            <a:ext cx="1727200" cy="33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467" tIns="55748" rIns="82467" bIns="41234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>
                <a:solidFill>
                  <a:srgbClr val="000000"/>
                </a:solidFill>
                <a:ea typeface="Droid Sans Fallback"/>
                <a:cs typeface="Arial" panose="020B0604020202020204" pitchFamily="34" charset="0"/>
              </a:rPr>
              <a:t>LOCAL STORAGE</a:t>
            </a:r>
          </a:p>
        </p:txBody>
      </p:sp>
      <p:sp>
        <p:nvSpPr>
          <p:cNvPr id="30731" name="Text Box 10"/>
          <p:cNvSpPr txBox="1">
            <a:spLocks noChangeArrowheads="1"/>
          </p:cNvSpPr>
          <p:nvPr/>
        </p:nvSpPr>
        <p:spPr bwMode="auto">
          <a:xfrm>
            <a:off x="134938" y="5165725"/>
            <a:ext cx="1916112" cy="10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467" tIns="55748" rIns="82467" bIns="41234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 dirty="0">
                <a:solidFill>
                  <a:srgbClr val="000000"/>
                </a:solidFill>
                <a:ea typeface="Droid Sans Fallback"/>
                <a:cs typeface="Arial" panose="020B0604020202020204" pitchFamily="34" charset="0"/>
              </a:rPr>
              <a:t>ESGF NODE</a:t>
            </a:r>
          </a:p>
          <a:p>
            <a:pPr algn="ctr" eaLnBrk="1" hangingPunct="1"/>
            <a:r>
              <a:rPr lang="en-GB" altLang="es-ES" b="1" dirty="0">
                <a:solidFill>
                  <a:srgbClr val="000000"/>
                </a:solidFill>
                <a:ea typeface="Droid Sans Fallback"/>
                <a:cs typeface="Arial" panose="020B0604020202020204" pitchFamily="34" charset="0"/>
              </a:rPr>
              <a:t>or</a:t>
            </a:r>
          </a:p>
          <a:p>
            <a:pPr algn="ctr" eaLnBrk="1" hangingPunct="1"/>
            <a:r>
              <a:rPr lang="en-GB" altLang="es-ES" b="1" dirty="0" err="1">
                <a:solidFill>
                  <a:srgbClr val="000000"/>
                </a:solidFill>
                <a:ea typeface="Droid Sans Fallback"/>
                <a:cs typeface="Arial" panose="020B0604020202020204" pitchFamily="34" charset="0"/>
              </a:rPr>
              <a:t>OPeNDAP</a:t>
            </a:r>
            <a:r>
              <a:rPr lang="en-GB" altLang="es-ES" b="1" dirty="0">
                <a:solidFill>
                  <a:srgbClr val="000000"/>
                </a:solidFill>
                <a:ea typeface="Droid Sans Fallback"/>
                <a:cs typeface="Arial" panose="020B0604020202020204" pitchFamily="34" charset="0"/>
              </a:rPr>
              <a:t> SERVER</a:t>
            </a:r>
          </a:p>
        </p:txBody>
      </p:sp>
      <p:sp>
        <p:nvSpPr>
          <p:cNvPr id="30732" name="Line 11"/>
          <p:cNvSpPr>
            <a:spLocks noChangeShapeType="1"/>
          </p:cNvSpPr>
          <p:nvPr/>
        </p:nvSpPr>
        <p:spPr bwMode="auto">
          <a:xfrm>
            <a:off x="1960563" y="4848225"/>
            <a:ext cx="63500" cy="1588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786" tIns="41893" rIns="83786" bIns="41893"/>
          <a:lstStyle/>
          <a:p>
            <a:endParaRPr lang="en-US"/>
          </a:p>
        </p:txBody>
      </p:sp>
      <p:sp>
        <p:nvSpPr>
          <p:cNvPr id="30733" name="Line 12"/>
          <p:cNvSpPr>
            <a:spLocks noChangeShapeType="1"/>
          </p:cNvSpPr>
          <p:nvPr/>
        </p:nvSpPr>
        <p:spPr bwMode="auto">
          <a:xfrm>
            <a:off x="2024063" y="4179888"/>
            <a:ext cx="261937" cy="1587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786" tIns="41893" rIns="83786" bIns="41893"/>
          <a:lstStyle/>
          <a:p>
            <a:endParaRPr lang="en-US"/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 flipV="1">
            <a:off x="2024063" y="3073400"/>
            <a:ext cx="1587" cy="17748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786" tIns="41893" rIns="83786" bIns="41893"/>
          <a:lstStyle/>
          <a:p>
            <a:endParaRPr lang="en-US"/>
          </a:p>
        </p:txBody>
      </p:sp>
      <p:sp>
        <p:nvSpPr>
          <p:cNvPr id="30735" name="Oval 16"/>
          <p:cNvSpPr>
            <a:spLocks noChangeArrowheads="1"/>
          </p:cNvSpPr>
          <p:nvPr/>
        </p:nvSpPr>
        <p:spPr bwMode="auto">
          <a:xfrm>
            <a:off x="879475" y="2913063"/>
            <a:ext cx="307975" cy="52387"/>
          </a:xfrm>
          <a:prstGeom prst="ellipse">
            <a:avLst/>
          </a:prstGeom>
          <a:solidFill>
            <a:srgbClr val="000000">
              <a:alpha val="50195"/>
            </a:srgbClr>
          </a:solidFill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30736" name="Line 17"/>
          <p:cNvSpPr>
            <a:spLocks noChangeShapeType="1"/>
          </p:cNvSpPr>
          <p:nvPr/>
        </p:nvSpPr>
        <p:spPr bwMode="auto">
          <a:xfrm>
            <a:off x="1960563" y="3071813"/>
            <a:ext cx="63500" cy="1587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786" tIns="41893" rIns="83786" bIns="41893"/>
          <a:lstStyle/>
          <a:p>
            <a:endParaRPr lang="en-US"/>
          </a:p>
        </p:txBody>
      </p:sp>
      <p:sp>
        <p:nvSpPr>
          <p:cNvPr id="30737" name="Text Box 18"/>
          <p:cNvSpPr txBox="1">
            <a:spLocks noChangeArrowheads="1"/>
          </p:cNvSpPr>
          <p:nvPr/>
        </p:nvSpPr>
        <p:spPr bwMode="auto">
          <a:xfrm>
            <a:off x="2089150" y="2273300"/>
            <a:ext cx="6726238" cy="31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467" tIns="41234" rIns="82467" bIns="41234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 dirty="0">
                <a:solidFill>
                  <a:srgbClr val="5C8526"/>
                </a:solidFill>
                <a:ea typeface="Droid Sans Fallback"/>
                <a:cs typeface="Arial" panose="020B0604020202020204" pitchFamily="34" charset="0"/>
              </a:rPr>
              <a:t>s2dverification package</a:t>
            </a:r>
          </a:p>
        </p:txBody>
      </p:sp>
      <p:sp>
        <p:nvSpPr>
          <p:cNvPr id="30738" name="Line 19"/>
          <p:cNvSpPr>
            <a:spLocks noChangeShapeType="1"/>
          </p:cNvSpPr>
          <p:nvPr/>
        </p:nvSpPr>
        <p:spPr bwMode="auto">
          <a:xfrm flipH="1">
            <a:off x="2282825" y="2439988"/>
            <a:ext cx="1930400" cy="1587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786" tIns="41893" rIns="83786" bIns="41893"/>
          <a:lstStyle/>
          <a:p>
            <a:endParaRPr lang="en-US"/>
          </a:p>
        </p:txBody>
      </p:sp>
      <p:sp>
        <p:nvSpPr>
          <p:cNvPr id="30739" name="Line 20"/>
          <p:cNvSpPr>
            <a:spLocks noChangeShapeType="1"/>
          </p:cNvSpPr>
          <p:nvPr/>
        </p:nvSpPr>
        <p:spPr bwMode="auto">
          <a:xfrm flipV="1">
            <a:off x="2155825" y="2540000"/>
            <a:ext cx="1588" cy="4014788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786" tIns="41893" rIns="83786" bIns="41893"/>
          <a:lstStyle/>
          <a:p>
            <a:endParaRPr lang="en-US"/>
          </a:p>
        </p:txBody>
      </p:sp>
      <p:sp>
        <p:nvSpPr>
          <p:cNvPr id="30740" name="Line 21"/>
          <p:cNvSpPr>
            <a:spLocks noChangeShapeType="1"/>
          </p:cNvSpPr>
          <p:nvPr/>
        </p:nvSpPr>
        <p:spPr bwMode="auto">
          <a:xfrm flipH="1">
            <a:off x="6692900" y="2439988"/>
            <a:ext cx="1960563" cy="1587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786" tIns="41893" rIns="83786" bIns="41893"/>
          <a:lstStyle/>
          <a:p>
            <a:endParaRPr lang="en-US"/>
          </a:p>
        </p:txBody>
      </p:sp>
      <p:sp>
        <p:nvSpPr>
          <p:cNvPr id="30741" name="Line 22"/>
          <p:cNvSpPr>
            <a:spLocks noChangeShapeType="1"/>
          </p:cNvSpPr>
          <p:nvPr/>
        </p:nvSpPr>
        <p:spPr bwMode="auto">
          <a:xfrm flipV="1">
            <a:off x="8783638" y="2522538"/>
            <a:ext cx="15875" cy="403225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786" tIns="41893" rIns="83786" bIns="41893"/>
          <a:lstStyle/>
          <a:p>
            <a:endParaRPr lang="en-US"/>
          </a:p>
        </p:txBody>
      </p:sp>
      <p:sp>
        <p:nvSpPr>
          <p:cNvPr id="30742" name="Line 23"/>
          <p:cNvSpPr>
            <a:spLocks noChangeShapeType="1"/>
          </p:cNvSpPr>
          <p:nvPr/>
        </p:nvSpPr>
        <p:spPr bwMode="auto">
          <a:xfrm>
            <a:off x="2293938" y="6648450"/>
            <a:ext cx="6326187" cy="1588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786" tIns="41893" rIns="83786" bIns="41893"/>
          <a:lstStyle/>
          <a:p>
            <a:endParaRPr lang="en-US"/>
          </a:p>
        </p:txBody>
      </p:sp>
      <p:sp>
        <p:nvSpPr>
          <p:cNvPr id="30743" name="Rectangle 24"/>
          <p:cNvSpPr>
            <a:spLocks noChangeArrowheads="1"/>
          </p:cNvSpPr>
          <p:nvPr/>
        </p:nvSpPr>
        <p:spPr bwMode="auto">
          <a:xfrm>
            <a:off x="2303463" y="2673350"/>
            <a:ext cx="2660650" cy="3811588"/>
          </a:xfrm>
          <a:prstGeom prst="rect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467" tIns="41234" rIns="82467" bIns="41234" anchor="ctr"/>
          <a:lstStyle>
            <a:lvl1pPr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lang="en-GB" altLang="es-ES" b="1">
              <a:solidFill>
                <a:srgbClr val="000000"/>
              </a:solidFill>
            </a:endParaRPr>
          </a:p>
          <a:p>
            <a:pPr algn="ctr" eaLnBrk="1" hangingPunct="1"/>
            <a:endParaRPr lang="en-GB" altLang="es-ES">
              <a:solidFill>
                <a:srgbClr val="000000"/>
              </a:solidFill>
            </a:endParaRPr>
          </a:p>
        </p:txBody>
      </p:sp>
      <p:sp>
        <p:nvSpPr>
          <p:cNvPr id="30744" name="Rectangle 25"/>
          <p:cNvSpPr>
            <a:spLocks noChangeArrowheads="1"/>
          </p:cNvSpPr>
          <p:nvPr/>
        </p:nvSpPr>
        <p:spPr bwMode="auto">
          <a:xfrm>
            <a:off x="5224463" y="2673350"/>
            <a:ext cx="3395662" cy="468313"/>
          </a:xfrm>
          <a:prstGeom prst="rect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467" tIns="41234" rIns="82467" bIns="41234" anchor="ctr"/>
          <a:lstStyle>
            <a:lvl1pPr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>
                <a:solidFill>
                  <a:srgbClr val="000000"/>
                </a:solidFill>
                <a:latin typeface="Calibri" panose="020F0502020204030204" pitchFamily="34" charset="0"/>
                <a:ea typeface="Droid Sans Fallback"/>
                <a:cs typeface="Calibri" panose="020F0502020204030204" pitchFamily="34" charset="0"/>
              </a:rPr>
              <a:t>BASIC STATISTICS</a:t>
            </a:r>
          </a:p>
        </p:txBody>
      </p:sp>
      <p:sp>
        <p:nvSpPr>
          <p:cNvPr id="30745" name="Rectangle 26"/>
          <p:cNvSpPr>
            <a:spLocks noChangeArrowheads="1"/>
          </p:cNvSpPr>
          <p:nvPr/>
        </p:nvSpPr>
        <p:spPr bwMode="auto">
          <a:xfrm>
            <a:off x="5224463" y="3409950"/>
            <a:ext cx="3397250" cy="735013"/>
          </a:xfrm>
          <a:prstGeom prst="rect">
            <a:avLst/>
          </a:prstGeom>
          <a:solidFill>
            <a:srgbClr val="FFFFFF">
              <a:alpha val="70195"/>
            </a:srgbClr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467" tIns="41234" rIns="82467" bIns="41234" anchor="ctr"/>
          <a:lstStyle>
            <a:lvl1pPr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>
                <a:solidFill>
                  <a:srgbClr val="000000"/>
                </a:solidFill>
                <a:ea typeface="Droid Sans Fallback"/>
                <a:cs typeface="Arial" panose="020B0604020202020204" pitchFamily="34" charset="0"/>
              </a:rPr>
              <a:t>SCORES</a:t>
            </a:r>
          </a:p>
          <a:p>
            <a:pPr algn="ctr" eaLnBrk="1" hangingPunct="1"/>
            <a:r>
              <a:rPr lang="en-GB" altLang="es-ES" b="1">
                <a:solidFill>
                  <a:srgbClr val="000000"/>
                </a:solidFill>
                <a:ea typeface="Droid Sans Fallback"/>
                <a:cs typeface="Arial" panose="020B0604020202020204" pitchFamily="34" charset="0"/>
              </a:rPr>
              <a:t>EXTREMES</a:t>
            </a:r>
          </a:p>
        </p:txBody>
      </p:sp>
      <p:sp>
        <p:nvSpPr>
          <p:cNvPr id="30746" name="Rectangle 27"/>
          <p:cNvSpPr>
            <a:spLocks noChangeArrowheads="1"/>
          </p:cNvSpPr>
          <p:nvPr/>
        </p:nvSpPr>
        <p:spPr bwMode="auto">
          <a:xfrm>
            <a:off x="5224463" y="4411663"/>
            <a:ext cx="3397250" cy="2073275"/>
          </a:xfrm>
          <a:prstGeom prst="rect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467" tIns="41234" rIns="82467" bIns="41234" anchor="ctr"/>
          <a:lstStyle>
            <a:lvl1pPr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6975" algn="l"/>
                <a:tab pos="2879725" algn="l"/>
                <a:tab pos="3290888" algn="l"/>
                <a:tab pos="3702050" algn="l"/>
                <a:tab pos="4114800" algn="l"/>
                <a:tab pos="4525963" algn="l"/>
                <a:tab pos="4937125" algn="l"/>
                <a:tab pos="5349875" algn="l"/>
                <a:tab pos="5761038" algn="l"/>
                <a:tab pos="6172200" algn="l"/>
                <a:tab pos="6584950" algn="l"/>
                <a:tab pos="6996113" algn="l"/>
                <a:tab pos="7407275" algn="l"/>
                <a:tab pos="7820025" algn="l"/>
                <a:tab pos="82311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b="1">
                <a:solidFill>
                  <a:srgbClr val="000000"/>
                </a:solidFill>
              </a:rPr>
              <a:t>PLOTS</a:t>
            </a:r>
          </a:p>
        </p:txBody>
      </p:sp>
      <p:sp>
        <p:nvSpPr>
          <p:cNvPr id="30747" name="AutoShape 28"/>
          <p:cNvSpPr>
            <a:spLocks noChangeArrowheads="1"/>
          </p:cNvSpPr>
          <p:nvPr/>
        </p:nvSpPr>
        <p:spPr bwMode="auto">
          <a:xfrm>
            <a:off x="4997450" y="2808288"/>
            <a:ext cx="195263" cy="166687"/>
          </a:xfrm>
          <a:prstGeom prst="rightArrow">
            <a:avLst>
              <a:gd name="adj1" fmla="val 20963"/>
              <a:gd name="adj2" fmla="val 33923"/>
            </a:avLst>
          </a:prstGeom>
          <a:solidFill>
            <a:srgbClr val="99CCFF">
              <a:alpha val="70195"/>
            </a:srgbClr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30748" name="AutoShape 29"/>
          <p:cNvSpPr>
            <a:spLocks noChangeArrowheads="1"/>
          </p:cNvSpPr>
          <p:nvPr/>
        </p:nvSpPr>
        <p:spPr bwMode="auto">
          <a:xfrm>
            <a:off x="4995863" y="3676650"/>
            <a:ext cx="195262" cy="166688"/>
          </a:xfrm>
          <a:prstGeom prst="rightArrow">
            <a:avLst>
              <a:gd name="adj1" fmla="val 20963"/>
              <a:gd name="adj2" fmla="val 33922"/>
            </a:avLst>
          </a:prstGeom>
          <a:solidFill>
            <a:srgbClr val="99CCFF">
              <a:alpha val="70195"/>
            </a:srgbClr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30749" name="AutoShape 30"/>
          <p:cNvSpPr>
            <a:spLocks noChangeArrowheads="1"/>
          </p:cNvSpPr>
          <p:nvPr/>
        </p:nvSpPr>
        <p:spPr bwMode="auto">
          <a:xfrm>
            <a:off x="4995863" y="5414963"/>
            <a:ext cx="195262" cy="166687"/>
          </a:xfrm>
          <a:prstGeom prst="rightArrow">
            <a:avLst>
              <a:gd name="adj1" fmla="val 20963"/>
              <a:gd name="adj2" fmla="val 33923"/>
            </a:avLst>
          </a:prstGeom>
          <a:solidFill>
            <a:srgbClr val="99CCFF">
              <a:alpha val="70195"/>
            </a:srgbClr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30750" name="AutoShape 31"/>
          <p:cNvSpPr>
            <a:spLocks noChangeArrowheads="1"/>
          </p:cNvSpPr>
          <p:nvPr/>
        </p:nvSpPr>
        <p:spPr bwMode="auto">
          <a:xfrm rot="5400000">
            <a:off x="6792913" y="3195638"/>
            <a:ext cx="200025" cy="161925"/>
          </a:xfrm>
          <a:prstGeom prst="rightArrow">
            <a:avLst>
              <a:gd name="adj1" fmla="val 20963"/>
              <a:gd name="adj2" fmla="val 34131"/>
            </a:avLst>
          </a:prstGeom>
          <a:solidFill>
            <a:srgbClr val="99CCFF">
              <a:alpha val="70195"/>
            </a:srgbClr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sp>
        <p:nvSpPr>
          <p:cNvPr id="30751" name="AutoShape 32"/>
          <p:cNvSpPr>
            <a:spLocks noChangeArrowheads="1"/>
          </p:cNvSpPr>
          <p:nvPr/>
        </p:nvSpPr>
        <p:spPr bwMode="auto">
          <a:xfrm rot="5400000">
            <a:off x="6792913" y="4198938"/>
            <a:ext cx="200025" cy="161925"/>
          </a:xfrm>
          <a:prstGeom prst="rightArrow">
            <a:avLst>
              <a:gd name="adj1" fmla="val 20963"/>
              <a:gd name="adj2" fmla="val 34131"/>
            </a:avLst>
          </a:prstGeom>
          <a:solidFill>
            <a:srgbClr val="99CCFF">
              <a:alpha val="70195"/>
            </a:srgbClr>
          </a:soli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pic>
        <p:nvPicPr>
          <p:cNvPr id="30752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922838"/>
            <a:ext cx="3332163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3" name="Text Box 34"/>
          <p:cNvSpPr txBox="1">
            <a:spLocks noChangeArrowheads="1"/>
          </p:cNvSpPr>
          <p:nvPr/>
        </p:nvSpPr>
        <p:spPr bwMode="auto">
          <a:xfrm>
            <a:off x="5910263" y="4410075"/>
            <a:ext cx="2711450" cy="55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467" tIns="41234" rIns="82467" bIns="41234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/>
            <a:r>
              <a:rPr lang="en-GB" altLang="es-ES" sz="800" dirty="0">
                <a:solidFill>
                  <a:srgbClr val="000000"/>
                </a:solidFill>
                <a:ea typeface="Droid Sans Fallback"/>
                <a:cs typeface="Arial" panose="020B0604020202020204" pitchFamily="34" charset="0"/>
              </a:rPr>
              <a:t>Anomaly Correlation Coefficient. 10M Wind Speed ECMWF S4 1 month lead with start dates once a year on first of November and Era-Interim in DJF from 1981 to 2011. Simple bias correction with cross-validation.</a:t>
            </a:r>
          </a:p>
        </p:txBody>
      </p:sp>
      <p:sp>
        <p:nvSpPr>
          <p:cNvPr id="30754" name="Text Box 35"/>
          <p:cNvSpPr txBox="1">
            <a:spLocks noChangeArrowheads="1"/>
          </p:cNvSpPr>
          <p:nvPr/>
        </p:nvSpPr>
        <p:spPr bwMode="auto">
          <a:xfrm>
            <a:off x="5192713" y="4511675"/>
            <a:ext cx="9144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467" tIns="41234" rIns="82467" bIns="41234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s-ES" b="1" dirty="0">
                <a:solidFill>
                  <a:srgbClr val="000000"/>
                </a:solidFill>
                <a:latin typeface="+mn-lt"/>
                <a:ea typeface="Droid Sans Fallback"/>
                <a:cs typeface="Calibri" panose="020F0502020204030204" pitchFamily="34" charset="0"/>
              </a:rPr>
              <a:t>PLOTS</a:t>
            </a:r>
          </a:p>
        </p:txBody>
      </p:sp>
      <p:sp>
        <p:nvSpPr>
          <p:cNvPr id="30755" name="Line 36"/>
          <p:cNvSpPr>
            <a:spLocks noChangeShapeType="1"/>
          </p:cNvSpPr>
          <p:nvPr/>
        </p:nvSpPr>
        <p:spPr bwMode="auto">
          <a:xfrm>
            <a:off x="1227138" y="4852988"/>
            <a:ext cx="195262" cy="1587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786" tIns="41893" rIns="83786" bIns="41893"/>
          <a:lstStyle/>
          <a:p>
            <a:endParaRPr lang="en-US"/>
          </a:p>
        </p:txBody>
      </p:sp>
      <p:sp>
        <p:nvSpPr>
          <p:cNvPr id="30756" name="AutoShape 37"/>
          <p:cNvSpPr>
            <a:spLocks noChangeArrowheads="1"/>
          </p:cNvSpPr>
          <p:nvPr/>
        </p:nvSpPr>
        <p:spPr bwMode="auto">
          <a:xfrm>
            <a:off x="1490663" y="4681538"/>
            <a:ext cx="417512" cy="330200"/>
          </a:xfrm>
          <a:prstGeom prst="cloudCallout">
            <a:avLst>
              <a:gd name="adj1" fmla="val -2814815"/>
              <a:gd name="adj2" fmla="val 13597"/>
            </a:avLst>
          </a:prstGeom>
          <a:solidFill>
            <a:srgbClr val="CFE7F5">
              <a:alpha val="50195"/>
            </a:srgbClr>
          </a:solidFill>
          <a:ln w="9360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s-ES" altLang="es-ES"/>
          </a:p>
        </p:txBody>
      </p:sp>
      <p:pic>
        <p:nvPicPr>
          <p:cNvPr id="30757" name="Picture 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4297363"/>
            <a:ext cx="815975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8" name="Picture 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4505325"/>
            <a:ext cx="615950" cy="63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9" name="Text Box 42"/>
          <p:cNvSpPr txBox="1">
            <a:spLocks noChangeArrowheads="1"/>
          </p:cNvSpPr>
          <p:nvPr/>
        </p:nvSpPr>
        <p:spPr bwMode="auto">
          <a:xfrm>
            <a:off x="2303463" y="2789238"/>
            <a:ext cx="2660650" cy="208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467" tIns="41234" rIns="82467" bIns="41234"/>
          <a:lstStyle>
            <a:lvl1pPr marL="117475" indent="-117475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233363" indent="-12541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SzPct val="45000"/>
              <a:buFont typeface="Wingdings" panose="05000000000000000000" pitchFamily="2" charset="2"/>
              <a:buChar char=""/>
            </a:pPr>
            <a:r>
              <a:rPr lang="en-GB" altLang="es-ES" sz="1600" dirty="0">
                <a:solidFill>
                  <a:srgbClr val="000000"/>
                </a:solidFill>
                <a:latin typeface="+mn-lt"/>
                <a:ea typeface="Droid Sans Fallback"/>
                <a:cs typeface="Calibri" panose="020F0502020204030204" pitchFamily="34" charset="0"/>
              </a:rPr>
              <a:t>Supports datasets stored locally or in ESGF (</a:t>
            </a:r>
            <a:r>
              <a:rPr lang="en-GB" altLang="es-ES" sz="1600" dirty="0" err="1">
                <a:solidFill>
                  <a:srgbClr val="000000"/>
                </a:solidFill>
                <a:latin typeface="+mn-lt"/>
                <a:ea typeface="Droid Sans Fallback"/>
                <a:cs typeface="Calibri" panose="020F0502020204030204" pitchFamily="34" charset="0"/>
              </a:rPr>
              <a:t>OPeNDAP</a:t>
            </a:r>
            <a:r>
              <a:rPr lang="en-GB" altLang="es-ES" sz="1600" dirty="0">
                <a:solidFill>
                  <a:srgbClr val="000000"/>
                </a:solidFill>
                <a:latin typeface="+mn-lt"/>
                <a:ea typeface="Droid Sans Fallback"/>
                <a:cs typeface="Calibri" panose="020F0502020204030204" pitchFamily="34" charset="0"/>
              </a:rPr>
              <a:t>) servers.</a:t>
            </a:r>
          </a:p>
          <a:p>
            <a:pPr eaLnBrk="1" hangingPunct="1">
              <a:buSzPct val="45000"/>
              <a:buFont typeface="Wingdings" panose="05000000000000000000" pitchFamily="2" charset="2"/>
              <a:buChar char=""/>
            </a:pPr>
            <a:r>
              <a:rPr lang="en-GB" altLang="es-ES" sz="1600" dirty="0">
                <a:solidFill>
                  <a:srgbClr val="000000"/>
                </a:solidFill>
                <a:latin typeface="+mn-lt"/>
                <a:ea typeface="Droid Sans Fallback"/>
                <a:cs typeface="Calibri" panose="020F0502020204030204" pitchFamily="34" charset="0"/>
              </a:rPr>
              <a:t> Exploits multi-core capabilities</a:t>
            </a:r>
          </a:p>
          <a:p>
            <a:pPr eaLnBrk="1" hangingPunct="1">
              <a:buSzPct val="45000"/>
              <a:buFont typeface="Wingdings" panose="05000000000000000000" pitchFamily="2" charset="2"/>
              <a:buChar char=""/>
            </a:pPr>
            <a:r>
              <a:rPr lang="en-GB" altLang="es-ES" sz="1600" dirty="0">
                <a:solidFill>
                  <a:srgbClr val="000000"/>
                </a:solidFill>
                <a:latin typeface="+mn-lt"/>
                <a:ea typeface="Droid Sans Fallback"/>
                <a:cs typeface="Calibri" panose="020F0502020204030204" pitchFamily="34" charset="0"/>
              </a:rPr>
              <a:t>API available</a:t>
            </a:r>
          </a:p>
          <a:p>
            <a:pPr eaLnBrk="1" hangingPunct="1">
              <a:buSzPct val="45000"/>
              <a:buFont typeface="Wingdings" panose="05000000000000000000" pitchFamily="2" charset="2"/>
              <a:buChar char=""/>
            </a:pPr>
            <a:r>
              <a:rPr lang="en-GB" altLang="es-ES" sz="1600" dirty="0">
                <a:solidFill>
                  <a:srgbClr val="000000"/>
                </a:solidFill>
                <a:latin typeface="+mn-lt"/>
                <a:ea typeface="Droid Sans Fallback"/>
                <a:cs typeface="Calibri" panose="020F0502020204030204" pitchFamily="34" charset="0"/>
              </a:rPr>
              <a:t>Collects observational and experimental datasets stored in multiple conventions:</a:t>
            </a:r>
          </a:p>
          <a:p>
            <a:pPr lvl="1" eaLnBrk="1" hangingPunct="1">
              <a:buSzPct val="45000"/>
              <a:buFont typeface="Wingdings" panose="05000000000000000000" pitchFamily="2" charset="2"/>
              <a:buChar char=""/>
            </a:pPr>
            <a:r>
              <a:rPr lang="en-GB" altLang="es-ES" sz="1600" dirty="0">
                <a:solidFill>
                  <a:srgbClr val="000000"/>
                </a:solidFill>
                <a:latin typeface="+mn-lt"/>
                <a:ea typeface="Droid Sans Fallback"/>
                <a:cs typeface="Calibri" panose="020F0502020204030204" pitchFamily="34" charset="0"/>
              </a:rPr>
              <a:t>NetCDF3, NetCDF4</a:t>
            </a:r>
          </a:p>
          <a:p>
            <a:pPr lvl="1" eaLnBrk="1" hangingPunct="1">
              <a:buSzPct val="45000"/>
              <a:buFont typeface="Wingdings" panose="05000000000000000000" pitchFamily="2" charset="2"/>
              <a:buChar char=""/>
            </a:pPr>
            <a:r>
              <a:rPr lang="en-GB" altLang="es-ES" sz="1600" dirty="0">
                <a:solidFill>
                  <a:srgbClr val="000000"/>
                </a:solidFill>
                <a:latin typeface="+mn-lt"/>
                <a:ea typeface="Droid Sans Fallback"/>
                <a:cs typeface="Calibri" panose="020F0502020204030204" pitchFamily="34" charset="0"/>
              </a:rPr>
              <a:t>Supports specific folder and file naming conventions</a:t>
            </a:r>
            <a:r>
              <a:rPr lang="en-GB" altLang="es-ES" sz="1600" dirty="0">
                <a:solidFill>
                  <a:srgbClr val="000000"/>
                </a:solidFill>
                <a:latin typeface="+mn-lt"/>
              </a:rPr>
              <a:t>.</a:t>
            </a:r>
          </a:p>
        </p:txBody>
      </p:sp>
      <p:pic>
        <p:nvPicPr>
          <p:cNvPr id="3076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925" y="1992313"/>
            <a:ext cx="5953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1" name="Text Box 12"/>
          <p:cNvSpPr txBox="1">
            <a:spLocks noChangeArrowheads="1"/>
          </p:cNvSpPr>
          <p:nvPr/>
        </p:nvSpPr>
        <p:spPr bwMode="auto">
          <a:xfrm>
            <a:off x="9525" y="6542088"/>
            <a:ext cx="4776788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es-ES" sz="1600" dirty="0">
                <a:cs typeface="Arial" panose="020B0604020202020204" pitchFamily="34" charset="0"/>
              </a:rPr>
              <a:t>N. </a:t>
            </a:r>
            <a:r>
              <a:rPr lang="en-GB" altLang="es-ES" sz="1600" dirty="0" err="1">
                <a:cs typeface="Arial" panose="020B0604020202020204" pitchFamily="34" charset="0"/>
              </a:rPr>
              <a:t>Manubens</a:t>
            </a:r>
            <a:r>
              <a:rPr lang="en-GB" altLang="es-ES" sz="1600" dirty="0">
                <a:cs typeface="Arial" panose="020B0604020202020204" pitchFamily="34" charset="0"/>
              </a:rPr>
              <a:t> (BSC)</a:t>
            </a:r>
            <a:endParaRPr lang="en-US" altLang="es-ES" sz="16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412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s-ES" dirty="0" err="1"/>
              <a:t>Spatial</a:t>
            </a:r>
            <a:r>
              <a:rPr lang="es-ES" dirty="0"/>
              <a:t> </a:t>
            </a:r>
            <a:r>
              <a:rPr lang="es-ES" dirty="0" err="1"/>
              <a:t>scales</a:t>
            </a:r>
            <a:endParaRPr lang="es-ES" dirty="0"/>
          </a:p>
        </p:txBody>
      </p:sp>
      <p:pic>
        <p:nvPicPr>
          <p:cNvPr id="17412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393" y="2206625"/>
            <a:ext cx="42481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5782"/>
            <a:ext cx="4221162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echa izquierda y derecha 5"/>
          <p:cNvSpPr/>
          <p:nvPr/>
        </p:nvSpPr>
        <p:spPr>
          <a:xfrm rot="1800000">
            <a:off x="365853" y="4815774"/>
            <a:ext cx="6086599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sz="1600" b="1" dirty="0" err="1">
                <a:solidFill>
                  <a:schemeClr val="accent1"/>
                </a:solidFill>
              </a:rPr>
              <a:t>Multiscale</a:t>
            </a:r>
            <a:r>
              <a:rPr lang="en-GB" sz="1600" b="1" dirty="0">
                <a:solidFill>
                  <a:schemeClr val="accent1"/>
                </a:solidFill>
              </a:rPr>
              <a:t> Models from Global to Local Scales</a:t>
            </a:r>
          </a:p>
        </p:txBody>
      </p:sp>
    </p:spTree>
    <p:extLst>
      <p:ext uri="{BB962C8B-B14F-4D97-AF65-F5344CB8AC3E}">
        <p14:creationId xmlns:p14="http://schemas.microsoft.com/office/powerpoint/2010/main" val="196753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gl-ES" sz="2800" b="1" dirty="0" smtClean="0">
                <a:latin typeface="+mn-lt"/>
              </a:rPr>
              <a:t>Earth Science Services</a:t>
            </a:r>
            <a:endParaRPr lang="en-US" sz="2800" b="1" i="0" u="none" strike="noStrike" cap="none" dirty="0">
              <a:solidFill>
                <a:schemeClr val="accent1"/>
              </a:solidFill>
              <a:latin typeface="+mn-lt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333518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0" y="36000"/>
            <a:ext cx="6191348" cy="696943"/>
          </a:xfrm>
        </p:spPr>
        <p:txBody>
          <a:bodyPr/>
          <a:lstStyle/>
          <a:p>
            <a:pPr>
              <a:defRPr/>
            </a:pPr>
            <a:r>
              <a:rPr lang="en-GB" sz="2400" dirty="0" smtClean="0">
                <a:latin typeface="+mn-lt"/>
              </a:rPr>
              <a:t>Air Quality Services</a:t>
            </a:r>
            <a:endParaRPr lang="en-GB" sz="2400" dirty="0">
              <a:latin typeface="+mn-lt"/>
            </a:endParaRPr>
          </a:p>
        </p:txBody>
      </p:sp>
      <p:sp>
        <p:nvSpPr>
          <p:cNvPr id="13315" name="Slide Number Placeholder 1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701088" y="6507163"/>
            <a:ext cx="442912" cy="42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55DFFD76-76D5-4368-87AC-1946C0DE7475}" type="slidenum">
              <a:rPr lang="en-GB" altLang="en-US"/>
              <a:pPr eaLnBrk="1" hangingPunct="1"/>
              <a:t>30</a:t>
            </a:fld>
            <a:endParaRPr lang="en-GB" altLang="en-US"/>
          </a:p>
        </p:txBody>
      </p:sp>
      <p:sp>
        <p:nvSpPr>
          <p:cNvPr id="22" name="CuadroTexto 30"/>
          <p:cNvSpPr txBox="1"/>
          <p:nvPr/>
        </p:nvSpPr>
        <p:spPr>
          <a:xfrm>
            <a:off x="38100" y="857250"/>
            <a:ext cx="91059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chemeClr val="tx2"/>
                </a:solidFill>
                <a:latin typeface="Arial"/>
                <a:ea typeface="+mn-ea"/>
              </a:rPr>
              <a:t>Air quality forecast system: CALIOPE </a:t>
            </a:r>
          </a:p>
        </p:txBody>
      </p:sp>
      <p:sp>
        <p:nvSpPr>
          <p:cNvPr id="9" name="Rectángulo 8"/>
          <p:cNvSpPr/>
          <p:nvPr/>
        </p:nvSpPr>
        <p:spPr>
          <a:xfrm>
            <a:off x="5557838" y="2112963"/>
            <a:ext cx="2679700" cy="5032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>
                <a:solidFill>
                  <a:srgbClr val="0058A9"/>
                </a:solidFill>
                <a:latin typeface="Arial"/>
                <a:ea typeface="+mn-ea"/>
              </a:rPr>
              <a:t>Information is delivered using both online or custom applications</a:t>
            </a:r>
            <a:r>
              <a:rPr lang="en-GB" sz="1400">
                <a:solidFill>
                  <a:srgbClr val="0058A9"/>
                </a:solidFill>
                <a:latin typeface="Arial"/>
                <a:ea typeface="+mn-ea"/>
              </a:rPr>
              <a:t>:</a:t>
            </a:r>
          </a:p>
        </p:txBody>
      </p:sp>
      <p:pic>
        <p:nvPicPr>
          <p:cNvPr id="13318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988" y="2735263"/>
            <a:ext cx="27908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ángulo 14"/>
          <p:cNvSpPr/>
          <p:nvPr/>
        </p:nvSpPr>
        <p:spPr>
          <a:xfrm>
            <a:off x="5608638" y="2533650"/>
            <a:ext cx="2357437" cy="379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>
                <a:solidFill>
                  <a:prstClr val="white"/>
                </a:solidFill>
                <a:latin typeface="Arial"/>
                <a:ea typeface="+mn-ea"/>
                <a:hlinkClick r:id="rId4"/>
              </a:rPr>
              <a:t>www.bsc.es/caliope</a:t>
            </a:r>
            <a:endParaRPr lang="en-GB">
              <a:solidFill>
                <a:srgbClr val="0058A9"/>
              </a:solidFill>
              <a:latin typeface="Arial"/>
              <a:ea typeface="+mn-ea"/>
            </a:endParaRPr>
          </a:p>
        </p:txBody>
      </p:sp>
      <p:pic>
        <p:nvPicPr>
          <p:cNvPr id="13320" name="Picture 3" descr="http://www.bsc.es/caliope/sites/default/files/googleplay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225" y="2894013"/>
            <a:ext cx="749300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2" descr="http://www.bsc.es/caliope/sites/default/files/app_store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225" y="3184525"/>
            <a:ext cx="76200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19050" y="1379538"/>
            <a:ext cx="9124950" cy="6619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dirty="0">
                <a:solidFill>
                  <a:srgbClr val="0058A9"/>
                </a:solidFill>
                <a:latin typeface="Arial"/>
                <a:ea typeface="+mn-ea"/>
              </a:rPr>
              <a:t>Provides air quality related information for the coming days and for the application of short term action plans for air quality managers.</a:t>
            </a:r>
          </a:p>
        </p:txBody>
      </p:sp>
      <p:pic>
        <p:nvPicPr>
          <p:cNvPr id="13323" name="Imagen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"/>
          <a:stretch>
            <a:fillRect/>
          </a:stretch>
        </p:blipFill>
        <p:spPr bwMode="auto">
          <a:xfrm>
            <a:off x="944563" y="2112963"/>
            <a:ext cx="372745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CuadroTexto 30"/>
          <p:cNvSpPr txBox="1"/>
          <p:nvPr/>
        </p:nvSpPr>
        <p:spPr>
          <a:xfrm>
            <a:off x="65088" y="4421188"/>
            <a:ext cx="9105900" cy="5724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chemeClr val="tx2"/>
                </a:solidFill>
                <a:latin typeface="Arial"/>
                <a:ea typeface="+mn-ea"/>
              </a:rPr>
              <a:t>Air quality impact assessment</a:t>
            </a:r>
          </a:p>
        </p:txBody>
      </p:sp>
      <p:sp>
        <p:nvSpPr>
          <p:cNvPr id="32" name="Rectángulo 31"/>
          <p:cNvSpPr/>
          <p:nvPr/>
        </p:nvSpPr>
        <p:spPr>
          <a:xfrm>
            <a:off x="53975" y="4927600"/>
            <a:ext cx="5608638" cy="9445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dirty="0">
                <a:solidFill>
                  <a:srgbClr val="0058A9"/>
                </a:solidFill>
                <a:latin typeface="Arial"/>
                <a:ea typeface="+mn-ea"/>
              </a:rPr>
              <a:t>Air quality modelling provides comprehensive description of air quality problems by relating emission sources and atmospheric conditions</a:t>
            </a:r>
          </a:p>
        </p:txBody>
      </p:sp>
      <p:pic>
        <p:nvPicPr>
          <p:cNvPr id="13326" name="Picture 2" descr="http://www.ambientum.com/img_boletin/noticia/ev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5853113"/>
            <a:ext cx="10271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4" descr="http://ep00.epimg.net/economia/imagenes/2014/02/14/actualidad/1392380817_581525_1392380971_noticia_normal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" r="22041"/>
          <a:stretch>
            <a:fillRect/>
          </a:stretch>
        </p:blipFill>
        <p:spPr bwMode="auto">
          <a:xfrm>
            <a:off x="2046288" y="5853113"/>
            <a:ext cx="9953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Imagen 3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t="6216" r="77177" b="54709"/>
          <a:stretch>
            <a:fillRect/>
          </a:stretch>
        </p:blipFill>
        <p:spPr bwMode="auto">
          <a:xfrm>
            <a:off x="5856288" y="4521200"/>
            <a:ext cx="1333500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Imagen 3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5" t="5927" r="26762" b="54716"/>
          <a:stretch>
            <a:fillRect/>
          </a:stretch>
        </p:blipFill>
        <p:spPr bwMode="auto">
          <a:xfrm>
            <a:off x="7291388" y="4508500"/>
            <a:ext cx="13398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Imagen 3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6" r="22221"/>
          <a:stretch>
            <a:fillRect/>
          </a:stretch>
        </p:blipFill>
        <p:spPr bwMode="auto">
          <a:xfrm>
            <a:off x="3041650" y="5853113"/>
            <a:ext cx="1593850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ángulo 37"/>
          <p:cNvSpPr/>
          <p:nvPr/>
        </p:nvSpPr>
        <p:spPr>
          <a:xfrm>
            <a:off x="5764213" y="6040438"/>
            <a:ext cx="3306762" cy="3778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>
                <a:solidFill>
                  <a:srgbClr val="0058A9"/>
                </a:solidFill>
                <a:latin typeface="Arial"/>
                <a:ea typeface="+mn-ea"/>
              </a:rPr>
              <a:t>Left: NO</a:t>
            </a:r>
            <a:r>
              <a:rPr lang="en-GB" sz="900" baseline="-25000">
                <a:solidFill>
                  <a:srgbClr val="0058A9"/>
                </a:solidFill>
                <a:latin typeface="Arial"/>
                <a:ea typeface="+mn-ea"/>
              </a:rPr>
              <a:t>2</a:t>
            </a:r>
            <a:r>
              <a:rPr lang="en-GB" sz="900">
                <a:solidFill>
                  <a:srgbClr val="0058A9"/>
                </a:solidFill>
                <a:latin typeface="Arial"/>
                <a:ea typeface="+mn-ea"/>
              </a:rPr>
              <a:t> maximum h values in Barcelona (red &gt;200 µg/m</a:t>
            </a:r>
            <a:r>
              <a:rPr lang="en-GB" sz="900" baseline="30000">
                <a:solidFill>
                  <a:srgbClr val="0058A9"/>
                </a:solidFill>
                <a:latin typeface="Arial"/>
                <a:ea typeface="+mn-ea"/>
              </a:rPr>
              <a:t>3</a:t>
            </a:r>
            <a:r>
              <a:rPr lang="en-GB" sz="900">
                <a:solidFill>
                  <a:srgbClr val="0058A9"/>
                </a:solidFill>
                <a:latin typeface="Arial"/>
                <a:ea typeface="+mn-ea"/>
              </a:rPr>
              <a:t>)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00">
                <a:solidFill>
                  <a:srgbClr val="0058A9"/>
                </a:solidFill>
                <a:latin typeface="Arial"/>
                <a:ea typeface="+mn-ea"/>
              </a:rPr>
              <a:t>Right: Reductions due to fleet electrification (blue &gt;25 µg/m</a:t>
            </a:r>
            <a:r>
              <a:rPr lang="en-GB" sz="900" baseline="30000">
                <a:solidFill>
                  <a:srgbClr val="0058A9"/>
                </a:solidFill>
                <a:latin typeface="Arial"/>
                <a:ea typeface="+mn-ea"/>
              </a:rPr>
              <a:t>3</a:t>
            </a:r>
            <a:r>
              <a:rPr lang="en-GB" sz="900">
                <a:solidFill>
                  <a:srgbClr val="0058A9"/>
                </a:solidFill>
                <a:latin typeface="Arial"/>
                <a:ea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9325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0" y="36000"/>
            <a:ext cx="6191348" cy="696943"/>
          </a:xfrm>
        </p:spPr>
        <p:txBody>
          <a:bodyPr/>
          <a:lstStyle/>
          <a:p>
            <a:pPr>
              <a:defRPr/>
            </a:pPr>
            <a:r>
              <a:rPr lang="en-US" sz="2400" dirty="0">
                <a:latin typeface="+mn-lt"/>
              </a:rPr>
              <a:t>Mineral Dust Services</a:t>
            </a:r>
            <a:endParaRPr lang="es-ES" sz="2400" dirty="0">
              <a:latin typeface="+mn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15070" t="8630" r="16986" b="5013"/>
          <a:stretch>
            <a:fillRect/>
          </a:stretch>
        </p:blipFill>
        <p:spPr bwMode="auto">
          <a:xfrm>
            <a:off x="5535747" y="4032501"/>
            <a:ext cx="3600000" cy="2860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-1" y="865280"/>
            <a:ext cx="55801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1800" dirty="0">
                <a:solidFill>
                  <a:schemeClr val="tx1"/>
                </a:solidFill>
                <a:latin typeface="+mj-lt"/>
                <a:ea typeface="ＭＳ Ｐゴシック" pitchFamily="34" charset="-128"/>
              </a:rPr>
              <a:t>Mineral dust </a:t>
            </a:r>
            <a:r>
              <a:rPr lang="en-US" altLang="en-US" sz="1800" dirty="0" smtClean="0">
                <a:solidFill>
                  <a:schemeClr val="tx1"/>
                </a:solidFill>
                <a:latin typeface="+mj-lt"/>
                <a:ea typeface="ＭＳ Ｐゴシック" pitchFamily="34" charset="-128"/>
              </a:rPr>
              <a:t>forecasts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ea typeface="ＭＳ Ｐゴシック" pitchFamily="34" charset="-128"/>
              </a:rPr>
              <a:t>Barcelona Dust Forecast Center. First specialized WMO Center for mineral dust prediction. http://dust.aemet.es started in 2014</a:t>
            </a:r>
          </a:p>
          <a:p>
            <a:pPr eaLnBrk="1" hangingPunct="1"/>
            <a:endParaRPr lang="en-US" altLang="en-US" sz="1800" dirty="0">
              <a:solidFill>
                <a:schemeClr val="tx1"/>
              </a:solidFill>
              <a:ea typeface="ＭＳ Ｐゴシック" pitchFamily="34" charset="-128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en-US" sz="1800" dirty="0" smtClean="0">
                <a:solidFill>
                  <a:schemeClr val="tx1"/>
                </a:solidFill>
                <a:latin typeface="+mj-lt"/>
                <a:ea typeface="ＭＳ Ｐゴシック" pitchFamily="34" charset="-128"/>
              </a:rPr>
              <a:t>SDS-WAS. North </a:t>
            </a:r>
            <a:r>
              <a:rPr lang="en-US" altLang="en-US" sz="1800" dirty="0">
                <a:solidFill>
                  <a:schemeClr val="tx1"/>
                </a:solidFill>
                <a:latin typeface="+mj-lt"/>
                <a:ea typeface="ＭＳ Ｐゴシック" pitchFamily="34" charset="-128"/>
              </a:rPr>
              <a:t>Africa, Middle East and Europe Regional </a:t>
            </a:r>
            <a:r>
              <a:rPr lang="en-US" altLang="en-US" sz="1800" dirty="0" smtClean="0">
                <a:solidFill>
                  <a:schemeClr val="tx1"/>
                </a:solidFill>
                <a:latin typeface="+mj-lt"/>
                <a:ea typeface="ＭＳ Ｐゴシック" pitchFamily="34" charset="-128"/>
              </a:rPr>
              <a:t>Center.  </a:t>
            </a:r>
            <a:r>
              <a:rPr lang="en-US" altLang="en-US" sz="1800" dirty="0">
                <a:solidFill>
                  <a:schemeClr val="tx1"/>
                </a:solidFill>
                <a:latin typeface="+mj-lt"/>
                <a:ea typeface="ＭＳ Ｐゴシック" pitchFamily="34" charset="-128"/>
                <a:hlinkClick r:id="rId4"/>
              </a:rPr>
              <a:t>http://sds-was.aemet.es</a:t>
            </a:r>
            <a:r>
              <a:rPr lang="en-US" altLang="en-US" sz="1800" dirty="0">
                <a:solidFill>
                  <a:schemeClr val="tx1"/>
                </a:solidFill>
                <a:latin typeface="+mj-lt"/>
                <a:ea typeface="ＭＳ Ｐゴシック" pitchFamily="34" charset="-128"/>
              </a:rPr>
              <a:t> started in </a:t>
            </a:r>
            <a:r>
              <a:rPr lang="en-US" altLang="en-US" sz="1800" dirty="0" smtClean="0">
                <a:solidFill>
                  <a:schemeClr val="tx1"/>
                </a:solidFill>
                <a:latin typeface="+mj-lt"/>
                <a:ea typeface="ＭＳ Ｐゴシック" pitchFamily="34" charset="-128"/>
              </a:rPr>
              <a:t>2010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n-US" altLang="en-US" sz="1800" dirty="0" smtClean="0">
              <a:solidFill>
                <a:schemeClr val="tx1"/>
              </a:solidFill>
              <a:latin typeface="+mj-lt"/>
              <a:ea typeface="ＭＳ Ｐゴシック" pitchFamily="34" charset="-128"/>
            </a:endParaRPr>
          </a:p>
        </p:txBody>
      </p:sp>
      <p:grpSp>
        <p:nvGrpSpPr>
          <p:cNvPr id="17" name="30 Grupo"/>
          <p:cNvGrpSpPr/>
          <p:nvPr/>
        </p:nvGrpSpPr>
        <p:grpSpPr>
          <a:xfrm>
            <a:off x="683568" y="3770758"/>
            <a:ext cx="3447691" cy="3093722"/>
            <a:chOff x="4715934" y="7636843"/>
            <a:chExt cx="2116668" cy="2219633"/>
          </a:xfrm>
        </p:grpSpPr>
        <p:pic>
          <p:nvPicPr>
            <p:cNvPr id="18" name="Imagen 3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453"/>
            <a:stretch/>
          </p:blipFill>
          <p:spPr>
            <a:xfrm>
              <a:off x="4715935" y="8542926"/>
              <a:ext cx="2116667" cy="615721"/>
            </a:xfrm>
            <a:prstGeom prst="rect">
              <a:avLst/>
            </a:prstGeom>
          </p:spPr>
        </p:pic>
        <p:pic>
          <p:nvPicPr>
            <p:cNvPr id="19" name="Picture 53"/>
            <p:cNvPicPr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036"/>
            <a:stretch/>
          </p:blipFill>
          <p:spPr bwMode="auto">
            <a:xfrm>
              <a:off x="6040821" y="9158647"/>
              <a:ext cx="791780" cy="697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Imagen 12"/>
            <p:cNvPicPr>
              <a:picLocks noChangeAspect="1"/>
            </p:cNvPicPr>
            <p:nvPr/>
          </p:nvPicPr>
          <p:blipFill rotWithShape="1">
            <a:blip r:embed="rId7"/>
            <a:srcRect l="14775" t="34211" b="10937"/>
            <a:stretch/>
          </p:blipFill>
          <p:spPr>
            <a:xfrm>
              <a:off x="4715934" y="7636843"/>
              <a:ext cx="2116667" cy="904209"/>
            </a:xfrm>
            <a:prstGeom prst="rect">
              <a:avLst/>
            </a:prstGeom>
          </p:spPr>
        </p:pic>
        <p:pic>
          <p:nvPicPr>
            <p:cNvPr id="21" name="Imagen 7"/>
            <p:cNvPicPr>
              <a:picLocks noChangeAspect="1"/>
            </p:cNvPicPr>
            <p:nvPr/>
          </p:nvPicPr>
          <p:blipFill rotWithShape="1">
            <a:blip r:embed="rId8"/>
            <a:srcRect t="23595"/>
            <a:stretch/>
          </p:blipFill>
          <p:spPr>
            <a:xfrm>
              <a:off x="4727264" y="9158647"/>
              <a:ext cx="1313557" cy="697829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7" t="10156" r="19875" b="8322"/>
          <a:stretch/>
        </p:blipFill>
        <p:spPr>
          <a:xfrm>
            <a:off x="5535747" y="927563"/>
            <a:ext cx="3600000" cy="3014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62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0" y="36000"/>
            <a:ext cx="6191348" cy="696943"/>
          </a:xfrm>
        </p:spPr>
        <p:txBody>
          <a:bodyPr/>
          <a:lstStyle/>
          <a:p>
            <a:pPr>
              <a:defRPr/>
            </a:pPr>
            <a:r>
              <a:rPr lang="es-ES" sz="2400" dirty="0" err="1" smtClean="0"/>
              <a:t>Seasonal</a:t>
            </a:r>
            <a:r>
              <a:rPr lang="es-ES" sz="2400" dirty="0" smtClean="0"/>
              <a:t> </a:t>
            </a:r>
            <a:r>
              <a:rPr lang="es-ES" sz="2400" dirty="0" err="1" smtClean="0"/>
              <a:t>wind</a:t>
            </a:r>
            <a:r>
              <a:rPr lang="es-ES" sz="2400" dirty="0" smtClean="0"/>
              <a:t> </a:t>
            </a:r>
            <a:r>
              <a:rPr lang="es-ES" sz="2400" dirty="0" err="1" smtClean="0"/>
              <a:t>power</a:t>
            </a:r>
            <a:r>
              <a:rPr lang="es-ES" sz="2400" dirty="0" smtClean="0"/>
              <a:t> </a:t>
            </a:r>
            <a:r>
              <a:rPr lang="es-ES" sz="2400" dirty="0" err="1" smtClean="0"/>
              <a:t>predictions</a:t>
            </a:r>
            <a:endParaRPr lang="es-ES" sz="24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38" y="1014534"/>
            <a:ext cx="8316924" cy="387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942" y="1014534"/>
            <a:ext cx="692520" cy="387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728" y="4977915"/>
            <a:ext cx="2088232" cy="40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160" y="4977915"/>
            <a:ext cx="1512168" cy="5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38" y="5230876"/>
            <a:ext cx="3084858" cy="1346251"/>
          </a:xfrm>
          <a:prstGeom prst="rect">
            <a:avLst/>
          </a:prstGeom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960" y="4977915"/>
            <a:ext cx="512386" cy="41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3" name="Picture 4" descr="http://kwind.me/future-of-renewables/assets/logo-edpr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6" r="26328"/>
          <a:stretch>
            <a:fillRect/>
          </a:stretch>
        </p:blipFill>
        <p:spPr bwMode="auto">
          <a:xfrm>
            <a:off x="6094328" y="5748540"/>
            <a:ext cx="1296144" cy="53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https://brandcenter-en.edf.com/fichiers/fckeditor/Brandcenter/Gouvernance/EDF_Logo_RGB_300_F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2" t="17789" r="11491" b="13210"/>
          <a:stretch>
            <a:fillRect/>
          </a:stretch>
        </p:blipFill>
        <p:spPr bwMode="auto">
          <a:xfrm>
            <a:off x="4739074" y="5703628"/>
            <a:ext cx="1248517" cy="59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http://www.wclimate.com/wp-content/uploads/2014/08/logo-alstom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699" y="5846444"/>
            <a:ext cx="1144324" cy="312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 descr="https://www.enbw.com/cd-layout/images/all/logo_enbw-140013993770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852" y="6442447"/>
            <a:ext cx="1258171" cy="19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2" descr="http://www.vortexfdc.com/assets/img/vortex-logo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784" y="6357295"/>
            <a:ext cx="1131749" cy="366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http://t0.gstatic.com/images?q=tbn:ANd9GcT0EwAOdFIc9NJoeoQtXYEtQnVl0gcGD98nDzMHgk7c0kcRH2wg4A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699" y="6305811"/>
            <a:ext cx="1321381" cy="46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18 Triángulo isósceles"/>
          <p:cNvSpPr/>
          <p:nvPr/>
        </p:nvSpPr>
        <p:spPr>
          <a:xfrm rot="16200000" flipV="1">
            <a:off x="3206067" y="5759152"/>
            <a:ext cx="1735380" cy="296813"/>
          </a:xfrm>
          <a:prstGeom prst="triangle">
            <a:avLst/>
          </a:prstGeom>
          <a:solidFill>
            <a:schemeClr val="accent5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0" name="Picture 1"/>
          <p:cNvPicPr>
            <a:picLocks noChangeAspect="1" noChangeArrowheads="1"/>
          </p:cNvPicPr>
          <p:nvPr/>
        </p:nvPicPr>
        <p:blipFill rotWithShape="1">
          <a:blip r:embed="rId16"/>
          <a:srcRect l="6402" r="39736"/>
          <a:stretch/>
        </p:blipFill>
        <p:spPr bwMode="auto">
          <a:xfrm rot="21285688">
            <a:off x="300030" y="2086953"/>
            <a:ext cx="1889653" cy="2726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" t="17971" r="80558" b="67435"/>
          <a:stretch/>
        </p:blipFill>
        <p:spPr bwMode="auto">
          <a:xfrm>
            <a:off x="7835392" y="5384622"/>
            <a:ext cx="1097620" cy="48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86239" y="5388903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Clim4Energy</a:t>
            </a:r>
          </a:p>
        </p:txBody>
      </p:sp>
    </p:spTree>
    <p:extLst>
      <p:ext uri="{BB962C8B-B14F-4D97-AF65-F5344CB8AC3E}">
        <p14:creationId xmlns:p14="http://schemas.microsoft.com/office/powerpoint/2010/main" val="70791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ijimenez\Desktop\descar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517" y="6046005"/>
            <a:ext cx="1702562" cy="84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6000"/>
            <a:ext cx="6648673" cy="696943"/>
          </a:xfrm>
        </p:spPr>
        <p:txBody>
          <a:bodyPr/>
          <a:lstStyle/>
          <a:p>
            <a:r>
              <a:rPr lang="en-US" sz="2400" dirty="0" smtClean="0"/>
              <a:t>Seasonal predictions and climate projections. Agriculture</a:t>
            </a:r>
            <a:r>
              <a:rPr lang="es-ES_tradnl" sz="2400" dirty="0" smtClean="0"/>
              <a:t>. </a:t>
            </a:r>
            <a:endParaRPr lang="es-ES" sz="2400" dirty="0"/>
          </a:p>
        </p:txBody>
      </p:sp>
      <p:sp>
        <p:nvSpPr>
          <p:cNvPr id="6" name="Shape 13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chemeClr val="dk1"/>
                </a:solidFill>
              </a:rPr>
              <a:t>Winkler Index: </a:t>
            </a:r>
            <a:r>
              <a:rPr lang="en-US" sz="2400" dirty="0">
                <a:solidFill>
                  <a:schemeClr val="dk1"/>
                </a:solidFill>
              </a:rPr>
              <a:t>Oct-</a:t>
            </a:r>
            <a:r>
              <a:rPr lang="en-US" sz="2400" dirty="0" err="1">
                <a:solidFill>
                  <a:schemeClr val="dk1"/>
                </a:solidFill>
              </a:rPr>
              <a:t>Abr</a:t>
            </a:r>
            <a:endParaRPr lang="en-US" sz="2400" dirty="0">
              <a:solidFill>
                <a:schemeClr val="dk1"/>
              </a:solidFill>
            </a:endParaRPr>
          </a:p>
        </p:txBody>
      </p:sp>
      <p:pic>
        <p:nvPicPr>
          <p:cNvPr id="5" name="Shape 128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375" y="1590008"/>
            <a:ext cx="8461509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AutoShape 2" descr="Image result for bodegas torr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2050" name="Picture 2" descr="http://kio.pg.gda.pl/ERM2009/images/logo_jr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6030242"/>
            <a:ext cx="1828994" cy="78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98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2 Título"/>
          <p:cNvSpPr>
            <a:spLocks noGrp="1"/>
          </p:cNvSpPr>
          <p:nvPr>
            <p:ph type="title"/>
          </p:nvPr>
        </p:nvSpPr>
        <p:spPr>
          <a:xfrm>
            <a:off x="0" y="36000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Hurricane landfall predictions</a:t>
            </a:r>
            <a:endParaRPr lang="en-US" sz="2400" dirty="0"/>
          </a:p>
        </p:txBody>
      </p:sp>
      <p:sp>
        <p:nvSpPr>
          <p:cNvPr id="33795" name="Text Placeholder 4"/>
          <p:cNvSpPr>
            <a:spLocks noGrp="1"/>
          </p:cNvSpPr>
          <p:nvPr>
            <p:ph type="body" sz="quarter" idx="4294967295"/>
          </p:nvPr>
        </p:nvSpPr>
        <p:spPr bwMode="auto">
          <a:xfrm>
            <a:off x="4572000" y="944563"/>
            <a:ext cx="4419600" cy="189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 eaLnBrk="1" hangingPunct="1">
              <a:spcBef>
                <a:spcPts val="600"/>
              </a:spcBef>
              <a:buFontTx/>
              <a:buNone/>
            </a:pPr>
            <a:r>
              <a:rPr lang="en-GB" altLang="en-US" dirty="0" smtClean="0">
                <a:latin typeface="Calibri" pitchFamily="34" charset="0"/>
                <a:ea typeface="ＭＳ Ｐゴシック" pitchFamily="34" charset="-128"/>
              </a:rPr>
              <a:t>Decadal climate predictions initialized every year from 1960 to 2005. Hurricane landfall anomalies averaged over forecast years 1-5</a:t>
            </a:r>
          </a:p>
        </p:txBody>
      </p:sp>
      <p:sp>
        <p:nvSpPr>
          <p:cNvPr id="33796" name="Text Box 12"/>
          <p:cNvSpPr txBox="1">
            <a:spLocks noChangeArrowheads="1"/>
          </p:cNvSpPr>
          <p:nvPr/>
        </p:nvSpPr>
        <p:spPr bwMode="auto">
          <a:xfrm>
            <a:off x="9525" y="6542088"/>
            <a:ext cx="4776788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 sz="1600">
                <a:latin typeface="Calibri" pitchFamily="34" charset="0"/>
              </a:rPr>
              <a:t>L.P. Caron (BSC)</a:t>
            </a:r>
            <a:endParaRPr lang="en-US" altLang="es-ES" sz="1600">
              <a:latin typeface="Calibri" pitchFamily="34" charset="0"/>
            </a:endParaRPr>
          </a:p>
        </p:txBody>
      </p:sp>
      <p:pic>
        <p:nvPicPr>
          <p:cNvPr id="337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288" y="4230688"/>
            <a:ext cx="6069012" cy="278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7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900113"/>
            <a:ext cx="4265612" cy="373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860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000" y="144000"/>
            <a:ext cx="8928992" cy="810790"/>
          </a:xfrm>
          <a:noFill/>
          <a:ln>
            <a:noFill/>
          </a:ln>
        </p:spPr>
        <p:txBody>
          <a:bodyPr lIns="91425" tIns="91425" rIns="91425" bIns="91425" anchor="t" anchorCtr="0"/>
          <a:lstStyle/>
          <a:p>
            <a:pPr>
              <a:lnSpc>
                <a:spcPct val="100000"/>
              </a:lnSpc>
            </a:pPr>
            <a:r>
              <a:rPr lang="gl-ES" sz="2800" dirty="0">
                <a:solidFill>
                  <a:schemeClr val="accent1"/>
                </a:solidFill>
              </a:rPr>
              <a:t>Synergies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Observations of aerosols and vertical profiles of the atmosphere</a:t>
            </a:r>
          </a:p>
          <a:p>
            <a:pPr marL="342900" indent="-342900">
              <a:buFontTx/>
              <a:buChar char="-"/>
            </a:pPr>
            <a:r>
              <a:rPr lang="es-ES" sz="2000" dirty="0" err="1" smtClean="0">
                <a:solidFill>
                  <a:schemeClr val="tx2"/>
                </a:solidFill>
              </a:rPr>
              <a:t>Models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evaluation</a:t>
            </a:r>
            <a:r>
              <a:rPr lang="es-ES" sz="2000" dirty="0" smtClean="0">
                <a:solidFill>
                  <a:schemeClr val="tx2"/>
                </a:solidFill>
              </a:rPr>
              <a:t>, </a:t>
            </a:r>
            <a:r>
              <a:rPr lang="es-ES" sz="2000" dirty="0" err="1" smtClean="0">
                <a:solidFill>
                  <a:schemeClr val="tx2"/>
                </a:solidFill>
              </a:rPr>
              <a:t>initialization</a:t>
            </a:r>
            <a:r>
              <a:rPr lang="es-ES" sz="2000" dirty="0" smtClean="0">
                <a:solidFill>
                  <a:schemeClr val="tx2"/>
                </a:solidFill>
              </a:rPr>
              <a:t>, data </a:t>
            </a:r>
            <a:r>
              <a:rPr lang="es-ES" sz="2000" dirty="0" err="1" smtClean="0">
                <a:solidFill>
                  <a:schemeClr val="tx2"/>
                </a:solidFill>
              </a:rPr>
              <a:t>assimilation</a:t>
            </a:r>
            <a:r>
              <a:rPr lang="es-ES" sz="2000" dirty="0" smtClean="0">
                <a:solidFill>
                  <a:schemeClr val="tx2"/>
                </a:solidFill>
              </a:rPr>
              <a:t> (AC, CES)</a:t>
            </a:r>
          </a:p>
          <a:p>
            <a:pPr marL="342900" indent="-342900">
              <a:buFontTx/>
              <a:buChar char="-"/>
            </a:pPr>
            <a:r>
              <a:rPr lang="es-ES" sz="2000" dirty="0" err="1" smtClean="0">
                <a:solidFill>
                  <a:schemeClr val="tx2"/>
                </a:solidFill>
              </a:rPr>
              <a:t>Aerosols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interaction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with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meteorology</a:t>
            </a:r>
            <a:r>
              <a:rPr lang="es-ES" sz="2000" dirty="0" smtClean="0">
                <a:solidFill>
                  <a:schemeClr val="tx2"/>
                </a:solidFill>
              </a:rPr>
              <a:t> (AC)</a:t>
            </a:r>
          </a:p>
          <a:p>
            <a:pPr marL="342900" indent="-342900">
              <a:buFontTx/>
              <a:buChar char="-"/>
            </a:pPr>
            <a:endParaRPr lang="en-US" sz="2000" b="1" dirty="0" smtClean="0">
              <a:solidFill>
                <a:schemeClr val="tx2"/>
              </a:solidFill>
            </a:endParaRPr>
          </a:p>
          <a:p>
            <a:r>
              <a:rPr lang="es-ES" sz="2000" b="1" dirty="0" smtClean="0">
                <a:solidFill>
                  <a:schemeClr val="tx2"/>
                </a:solidFill>
              </a:rPr>
              <a:t>Extreme </a:t>
            </a:r>
            <a:r>
              <a:rPr lang="es-ES" sz="2000" b="1" dirty="0" err="1" smtClean="0">
                <a:solidFill>
                  <a:schemeClr val="tx2"/>
                </a:solidFill>
              </a:rPr>
              <a:t>events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modelling</a:t>
            </a:r>
            <a:r>
              <a:rPr lang="es-ES" sz="2000" b="1" dirty="0" smtClean="0">
                <a:solidFill>
                  <a:schemeClr val="tx2"/>
                </a:solidFill>
              </a:rPr>
              <a:t> and </a:t>
            </a:r>
            <a:r>
              <a:rPr lang="es-ES" sz="2000" b="1" dirty="0" err="1" smtClean="0">
                <a:solidFill>
                  <a:schemeClr val="tx2"/>
                </a:solidFill>
              </a:rPr>
              <a:t>understanding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meteorological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processes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affecting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the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Mediterranean</a:t>
            </a:r>
            <a:endParaRPr lang="es-ES" sz="2000" b="1" dirty="0" smtClean="0">
              <a:solidFill>
                <a:schemeClr val="tx2"/>
              </a:solidFill>
            </a:endParaRPr>
          </a:p>
          <a:p>
            <a:pPr marL="342900" indent="-342900">
              <a:buFontTx/>
              <a:buChar char="-"/>
            </a:pPr>
            <a:r>
              <a:rPr lang="es-ES" sz="2000" dirty="0" smtClean="0">
                <a:solidFill>
                  <a:schemeClr val="tx2"/>
                </a:solidFill>
              </a:rPr>
              <a:t>Air </a:t>
            </a:r>
            <a:r>
              <a:rPr lang="es-ES" sz="2000" dirty="0" err="1">
                <a:solidFill>
                  <a:schemeClr val="tx2"/>
                </a:solidFill>
              </a:rPr>
              <a:t>quality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dynamics</a:t>
            </a:r>
            <a:r>
              <a:rPr lang="es-ES" sz="2000" dirty="0" smtClean="0">
                <a:solidFill>
                  <a:schemeClr val="tx2"/>
                </a:solidFill>
              </a:rPr>
              <a:t> and </a:t>
            </a:r>
            <a:r>
              <a:rPr lang="es-ES" sz="2000" dirty="0" err="1" smtClean="0">
                <a:solidFill>
                  <a:schemeClr val="tx2"/>
                </a:solidFill>
              </a:rPr>
              <a:t>source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apportionment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>
                <a:solidFill>
                  <a:schemeClr val="tx2"/>
                </a:solidFill>
              </a:rPr>
              <a:t>(</a:t>
            </a:r>
            <a:r>
              <a:rPr lang="es-ES" sz="2000" dirty="0" smtClean="0">
                <a:solidFill>
                  <a:schemeClr val="tx2"/>
                </a:solidFill>
              </a:rPr>
              <a:t>AC)</a:t>
            </a:r>
          </a:p>
          <a:p>
            <a:pPr lvl="1"/>
            <a:endParaRPr lang="es-ES" sz="2000" b="1" dirty="0" smtClean="0">
              <a:solidFill>
                <a:schemeClr val="tx2"/>
              </a:solidFill>
            </a:endParaRPr>
          </a:p>
          <a:p>
            <a:pPr lvl="1"/>
            <a:r>
              <a:rPr lang="es-ES" sz="2000" b="1" dirty="0" err="1" smtClean="0">
                <a:solidFill>
                  <a:schemeClr val="tx2"/>
                </a:solidFill>
              </a:rPr>
              <a:t>Climate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variability</a:t>
            </a:r>
            <a:r>
              <a:rPr lang="es-ES" sz="2000" b="1" dirty="0" smtClean="0">
                <a:solidFill>
                  <a:schemeClr val="tx2"/>
                </a:solidFill>
              </a:rPr>
              <a:t> and </a:t>
            </a:r>
            <a:r>
              <a:rPr lang="es-ES" sz="2000" b="1" dirty="0" err="1" smtClean="0">
                <a:solidFill>
                  <a:schemeClr val="tx2"/>
                </a:solidFill>
              </a:rPr>
              <a:t>tipping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points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</a:p>
          <a:p>
            <a:pPr marL="342900" lvl="1" indent="-342900">
              <a:buFontTx/>
              <a:buChar char="-"/>
            </a:pPr>
            <a:r>
              <a:rPr lang="es-ES" sz="2000" dirty="0" err="1">
                <a:solidFill>
                  <a:schemeClr val="tx2"/>
                </a:solidFill>
              </a:rPr>
              <a:t>Bias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>
                <a:solidFill>
                  <a:schemeClr val="tx2"/>
                </a:solidFill>
              </a:rPr>
              <a:t>correction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>
                <a:solidFill>
                  <a:schemeClr val="tx2"/>
                </a:solidFill>
              </a:rPr>
              <a:t>analysis</a:t>
            </a:r>
            <a:r>
              <a:rPr lang="es-ES" sz="2000" dirty="0">
                <a:solidFill>
                  <a:schemeClr val="tx2"/>
                </a:solidFill>
              </a:rPr>
              <a:t> in </a:t>
            </a:r>
            <a:r>
              <a:rPr lang="es-ES" sz="2000" dirty="0" err="1">
                <a:solidFill>
                  <a:schemeClr val="tx2"/>
                </a:solidFill>
              </a:rPr>
              <a:t>climate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prediction</a:t>
            </a:r>
            <a:r>
              <a:rPr lang="es-ES" sz="2000" dirty="0" smtClean="0">
                <a:solidFill>
                  <a:schemeClr val="tx2"/>
                </a:solidFill>
              </a:rPr>
              <a:t> (CP)</a:t>
            </a:r>
          </a:p>
          <a:p>
            <a:pPr marL="342900" lvl="1" indent="-342900">
              <a:buFontTx/>
              <a:buChar char="-"/>
            </a:pPr>
            <a:r>
              <a:rPr lang="es-ES" sz="2000" dirty="0" err="1" smtClean="0">
                <a:solidFill>
                  <a:schemeClr val="tx2"/>
                </a:solidFill>
              </a:rPr>
              <a:t>Attribution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>
                <a:solidFill>
                  <a:schemeClr val="tx2"/>
                </a:solidFill>
              </a:rPr>
              <a:t>of extreme </a:t>
            </a:r>
            <a:r>
              <a:rPr lang="es-ES" sz="2000" dirty="0" err="1" smtClean="0">
                <a:solidFill>
                  <a:schemeClr val="tx2"/>
                </a:solidFill>
              </a:rPr>
              <a:t>events</a:t>
            </a:r>
            <a:r>
              <a:rPr lang="es-ES" sz="2000" dirty="0" smtClean="0">
                <a:solidFill>
                  <a:schemeClr val="tx2"/>
                </a:solidFill>
              </a:rPr>
              <a:t> (CP)</a:t>
            </a:r>
          </a:p>
          <a:p>
            <a:pPr marL="342900" lvl="1" indent="-342900">
              <a:buFontTx/>
              <a:buChar char="-"/>
            </a:pPr>
            <a:r>
              <a:rPr lang="es-ES" sz="2000" dirty="0" err="1" smtClean="0">
                <a:solidFill>
                  <a:schemeClr val="tx2"/>
                </a:solidFill>
              </a:rPr>
              <a:t>Identification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>
                <a:solidFill>
                  <a:schemeClr val="tx2"/>
                </a:solidFill>
              </a:rPr>
              <a:t>of </a:t>
            </a:r>
            <a:r>
              <a:rPr lang="es-ES" sz="2000" dirty="0" err="1">
                <a:solidFill>
                  <a:schemeClr val="tx2"/>
                </a:solidFill>
              </a:rPr>
              <a:t>sources</a:t>
            </a:r>
            <a:r>
              <a:rPr lang="es-ES" sz="2000" dirty="0">
                <a:solidFill>
                  <a:schemeClr val="tx2"/>
                </a:solidFill>
              </a:rPr>
              <a:t> of </a:t>
            </a:r>
            <a:r>
              <a:rPr lang="es-ES" sz="2000" dirty="0" err="1">
                <a:solidFill>
                  <a:schemeClr val="tx2"/>
                </a:solidFill>
              </a:rPr>
              <a:t>skill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smtClean="0">
                <a:solidFill>
                  <a:schemeClr val="tx2"/>
                </a:solidFill>
              </a:rPr>
              <a:t>in </a:t>
            </a:r>
            <a:r>
              <a:rPr lang="es-ES" sz="2000" dirty="0" err="1" smtClean="0">
                <a:solidFill>
                  <a:schemeClr val="tx2"/>
                </a:solidFill>
              </a:rPr>
              <a:t>climate</a:t>
            </a:r>
            <a:r>
              <a:rPr lang="es-ES" sz="2000" dirty="0" smtClean="0">
                <a:solidFill>
                  <a:schemeClr val="tx2"/>
                </a:solidFill>
              </a:rPr>
              <a:t> </a:t>
            </a:r>
            <a:r>
              <a:rPr lang="es-ES" sz="2000" dirty="0" err="1" smtClean="0">
                <a:solidFill>
                  <a:schemeClr val="tx2"/>
                </a:solidFill>
              </a:rPr>
              <a:t>prediction</a:t>
            </a:r>
            <a:r>
              <a:rPr lang="es-ES" sz="2000" dirty="0" smtClean="0">
                <a:solidFill>
                  <a:schemeClr val="tx2"/>
                </a:solidFill>
              </a:rPr>
              <a:t> (CP)</a:t>
            </a:r>
            <a:endParaRPr lang="es-ES" sz="2000" dirty="0">
              <a:solidFill>
                <a:schemeClr val="tx2"/>
              </a:solidFill>
            </a:endParaRPr>
          </a:p>
          <a:p>
            <a:pPr marL="457200" lvl="1" indent="-457200">
              <a:buFont typeface="+mj-lt"/>
              <a:buAutoNum type="arabicPeriod"/>
            </a:pPr>
            <a:endParaRPr lang="es-ES" sz="2000" b="1" dirty="0" smtClean="0">
              <a:solidFill>
                <a:schemeClr val="tx2"/>
              </a:solidFill>
            </a:endParaRPr>
          </a:p>
          <a:p>
            <a:r>
              <a:rPr lang="es-ES" sz="2000" b="1" dirty="0" smtClean="0">
                <a:solidFill>
                  <a:schemeClr val="tx2"/>
                </a:solidFill>
              </a:rPr>
              <a:t>Data </a:t>
            </a:r>
            <a:r>
              <a:rPr lang="es-ES" sz="2000" b="1" dirty="0" err="1" smtClean="0">
                <a:solidFill>
                  <a:schemeClr val="tx2"/>
                </a:solidFill>
              </a:rPr>
              <a:t>analysis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for</a:t>
            </a:r>
            <a:r>
              <a:rPr lang="es-ES" sz="2000" b="1" dirty="0" smtClean="0">
                <a:solidFill>
                  <a:schemeClr val="tx2"/>
                </a:solidFill>
              </a:rPr>
              <a:t> final-</a:t>
            </a:r>
            <a:r>
              <a:rPr lang="es-ES" sz="2000" b="1" dirty="0" err="1" smtClean="0">
                <a:solidFill>
                  <a:schemeClr val="tx2"/>
                </a:solidFill>
              </a:rPr>
              <a:t>user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derived</a:t>
            </a:r>
            <a:r>
              <a:rPr lang="es-ES" sz="2000" b="1" dirty="0" smtClean="0">
                <a:solidFill>
                  <a:schemeClr val="tx2"/>
                </a:solidFill>
              </a:rPr>
              <a:t> </a:t>
            </a:r>
            <a:r>
              <a:rPr lang="es-ES" sz="2000" b="1" dirty="0" err="1" smtClean="0">
                <a:solidFill>
                  <a:schemeClr val="tx2"/>
                </a:solidFill>
              </a:rPr>
              <a:t>applications</a:t>
            </a:r>
            <a:endParaRPr lang="es-ES" sz="2000" b="1" dirty="0" smtClean="0">
              <a:solidFill>
                <a:schemeClr val="tx2"/>
              </a:solidFill>
            </a:endParaRPr>
          </a:p>
          <a:p>
            <a:pPr marL="342900" lvl="1" indent="-342900">
              <a:buFontTx/>
              <a:buChar char="-"/>
            </a:pPr>
            <a:r>
              <a:rPr lang="es-ES" sz="2000" dirty="0" err="1">
                <a:solidFill>
                  <a:schemeClr val="tx2"/>
                </a:solidFill>
              </a:rPr>
              <a:t>Climate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>
                <a:solidFill>
                  <a:schemeClr val="tx2"/>
                </a:solidFill>
              </a:rPr>
              <a:t>predictions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>
                <a:solidFill>
                  <a:schemeClr val="tx2"/>
                </a:solidFill>
              </a:rPr>
              <a:t>or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>
                <a:solidFill>
                  <a:schemeClr val="tx2"/>
                </a:solidFill>
              </a:rPr>
              <a:t>meteorological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>
                <a:solidFill>
                  <a:schemeClr val="tx2"/>
                </a:solidFill>
              </a:rPr>
              <a:t>forecasts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>
                <a:solidFill>
                  <a:schemeClr val="tx2"/>
                </a:solidFill>
              </a:rPr>
              <a:t>for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>
                <a:solidFill>
                  <a:schemeClr val="tx2"/>
                </a:solidFill>
              </a:rPr>
              <a:t>energy</a:t>
            </a:r>
            <a:r>
              <a:rPr lang="es-ES" sz="2000" dirty="0">
                <a:solidFill>
                  <a:schemeClr val="tx2"/>
                </a:solidFill>
              </a:rPr>
              <a:t> </a:t>
            </a:r>
            <a:r>
              <a:rPr lang="es-ES" sz="2000" dirty="0" err="1">
                <a:solidFill>
                  <a:schemeClr val="tx2"/>
                </a:solidFill>
              </a:rPr>
              <a:t>applications</a:t>
            </a:r>
            <a:r>
              <a:rPr lang="es-ES" sz="2000" dirty="0">
                <a:solidFill>
                  <a:schemeClr val="tx2"/>
                </a:solidFill>
              </a:rPr>
              <a:t> (</a:t>
            </a:r>
            <a:r>
              <a:rPr lang="es-ES" sz="2000" dirty="0" err="1">
                <a:solidFill>
                  <a:schemeClr val="tx2"/>
                </a:solidFill>
              </a:rPr>
              <a:t>Services</a:t>
            </a:r>
            <a:r>
              <a:rPr lang="es-ES" sz="2000" dirty="0">
                <a:solidFill>
                  <a:schemeClr val="tx2"/>
                </a:solidFill>
              </a:rPr>
              <a:t>)</a:t>
            </a:r>
          </a:p>
          <a:p>
            <a:pPr marL="342900" lvl="1" indent="-342900">
              <a:buFontTx/>
              <a:buChar char="-"/>
            </a:pPr>
            <a:r>
              <a:rPr lang="es-ES" sz="2000" dirty="0">
                <a:solidFill>
                  <a:schemeClr val="tx2"/>
                </a:solidFill>
              </a:rPr>
              <a:t>Data </a:t>
            </a:r>
            <a:r>
              <a:rPr lang="es-ES" sz="2000" dirty="0" err="1">
                <a:solidFill>
                  <a:schemeClr val="tx2"/>
                </a:solidFill>
              </a:rPr>
              <a:t>management</a:t>
            </a:r>
            <a:r>
              <a:rPr lang="es-ES" sz="2000" dirty="0">
                <a:solidFill>
                  <a:schemeClr val="tx2"/>
                </a:solidFill>
              </a:rPr>
              <a:t>, </a:t>
            </a:r>
            <a:r>
              <a:rPr lang="es-ES" sz="2000" dirty="0" err="1">
                <a:solidFill>
                  <a:schemeClr val="tx2"/>
                </a:solidFill>
              </a:rPr>
              <a:t>visualization</a:t>
            </a:r>
            <a:r>
              <a:rPr lang="es-ES" sz="2000" dirty="0">
                <a:solidFill>
                  <a:schemeClr val="tx2"/>
                </a:solidFill>
              </a:rPr>
              <a:t>, </a:t>
            </a:r>
            <a:r>
              <a:rPr lang="es-ES" sz="2000" dirty="0" err="1">
                <a:solidFill>
                  <a:schemeClr val="tx2"/>
                </a:solidFill>
              </a:rPr>
              <a:t>analysis</a:t>
            </a:r>
            <a:r>
              <a:rPr lang="es-ES" sz="2000" dirty="0">
                <a:solidFill>
                  <a:schemeClr val="tx2"/>
                </a:solidFill>
              </a:rPr>
              <a:t> (CES)</a:t>
            </a:r>
          </a:p>
          <a:p>
            <a:pPr marL="342900" lvl="1" indent="-342900">
              <a:buFontTx/>
              <a:buChar char="-"/>
            </a:pPr>
            <a:endParaRPr lang="en-US" sz="2000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000" b="1" dirty="0">
              <a:solidFill>
                <a:schemeClr val="tx2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16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/>
          <p:nvPr/>
        </p:nvSpPr>
        <p:spPr>
          <a:xfrm>
            <a:off x="1371600" y="3717925"/>
            <a:ext cx="6400799" cy="660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US" sz="30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dirty="0">
                <a:sym typeface="Calibri"/>
              </a:rPr>
              <a:t>Multi-scale modeling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Develop modeling systems to improve atmospheric composition predictions from local to global scales.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Improve our knowledge on atmospheric composition processes and their effects upon weather, climate and air quality.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Provide forecast products for research and end users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</a:t>
            </a:r>
          </a:p>
        </p:txBody>
      </p:sp>
      <p:grpSp>
        <p:nvGrpSpPr>
          <p:cNvPr id="83" name="Shape 83"/>
          <p:cNvGrpSpPr/>
          <p:nvPr/>
        </p:nvGrpSpPr>
        <p:grpSpPr>
          <a:xfrm>
            <a:off x="1479550" y="3294062"/>
            <a:ext cx="6264275" cy="3529012"/>
            <a:chOff x="0" y="0"/>
            <a:chExt cx="2147483647" cy="2147483647"/>
          </a:xfrm>
        </p:grpSpPr>
        <p:pic>
          <p:nvPicPr>
            <p:cNvPr id="84" name="Shape 84"/>
            <p:cNvPicPr preferRelativeResize="0"/>
            <p:nvPr/>
          </p:nvPicPr>
          <p:blipFill rotWithShape="1">
            <a:blip r:embed="rId3">
              <a:alphaModFix/>
            </a:blip>
            <a:srcRect l="10339" t="19805" r="7925" b="22552"/>
            <a:stretch/>
          </p:blipFill>
          <p:spPr>
            <a:xfrm>
              <a:off x="386394722" y="594107745"/>
              <a:ext cx="1001360997" cy="7689595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" name="Shape 85"/>
            <p:cNvPicPr preferRelativeResize="0"/>
            <p:nvPr/>
          </p:nvPicPr>
          <p:blipFill rotWithShape="1">
            <a:blip r:embed="rId4">
              <a:alphaModFix/>
            </a:blip>
            <a:srcRect l="20201" t="10099" r="19983" b="10362"/>
            <a:stretch/>
          </p:blipFill>
          <p:spPr>
            <a:xfrm>
              <a:off x="1190568372" y="1070358176"/>
              <a:ext cx="539961943" cy="8663376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Shape 86"/>
            <p:cNvPicPr preferRelativeResize="0"/>
            <p:nvPr/>
          </p:nvPicPr>
          <p:blipFill rotWithShape="1">
            <a:blip r:embed="rId5">
              <a:alphaModFix/>
            </a:blip>
            <a:srcRect l="7873" t="8796" r="8182" b="7191"/>
            <a:stretch/>
          </p:blipFill>
          <p:spPr>
            <a:xfrm>
              <a:off x="1680802327" y="1577369807"/>
              <a:ext cx="466681319" cy="5701138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" name="Shape 8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0" y="0"/>
              <a:ext cx="683845194" cy="11094727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" name="Shape 88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80640919" y="158157915"/>
              <a:ext cx="1680196439" cy="19438061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9" name="Shape 89"/>
          <p:cNvSpPr txBox="1"/>
          <p:nvPr/>
        </p:nvSpPr>
        <p:spPr>
          <a:xfrm>
            <a:off x="1187450" y="4684712"/>
            <a:ext cx="7129461" cy="141763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 modelling tools: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CALIOPE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NMMB/BSC-CTM</a:t>
            </a:r>
          </a:p>
        </p:txBody>
      </p:sp>
    </p:spTree>
    <p:extLst>
      <p:ext uri="{BB962C8B-B14F-4D97-AF65-F5344CB8AC3E}">
        <p14:creationId xmlns:p14="http://schemas.microsoft.com/office/powerpoint/2010/main" val="191808766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4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41" r="51728" b="25330"/>
          <a:stretch/>
        </p:blipFill>
        <p:spPr>
          <a:xfrm>
            <a:off x="6515194" y="4408737"/>
            <a:ext cx="2459840" cy="1938115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Air quality (AQ) modelling</a:t>
            </a:r>
            <a:endParaRPr lang="en-GB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accent2"/>
                </a:solidFill>
              </a:rPr>
              <a:t>Development of the </a:t>
            </a:r>
            <a:r>
              <a:rPr lang="en-US" sz="1600" dirty="0" smtClean="0">
                <a:solidFill>
                  <a:schemeClr val="accent2"/>
                </a:solidFill>
              </a:rPr>
              <a:t>online </a:t>
            </a:r>
            <a:r>
              <a:rPr lang="en-US" sz="1600" dirty="0">
                <a:solidFill>
                  <a:schemeClr val="accent2"/>
                </a:solidFill>
              </a:rPr>
              <a:t>multi-scale </a:t>
            </a:r>
            <a:r>
              <a:rPr lang="en-US" sz="1600" dirty="0" smtClean="0">
                <a:solidFill>
                  <a:schemeClr val="accent2"/>
                </a:solidFill>
              </a:rPr>
              <a:t>model (</a:t>
            </a:r>
            <a:r>
              <a:rPr lang="en-GB" sz="1600" dirty="0" smtClean="0">
                <a:solidFill>
                  <a:schemeClr val="accent2"/>
                </a:solidFill>
              </a:rPr>
              <a:t>NMMB/BSC-CTM</a:t>
            </a:r>
            <a:r>
              <a:rPr lang="en-US" sz="1600" dirty="0" smtClean="0">
                <a:solidFill>
                  <a:schemeClr val="accent2"/>
                </a:solidFill>
              </a:rPr>
              <a:t>)</a:t>
            </a:r>
            <a:endParaRPr lang="en-GB" sz="1600" dirty="0" smtClean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accent2"/>
                </a:solidFill>
              </a:rPr>
              <a:t>Development of urban models (</a:t>
            </a:r>
            <a:r>
              <a:rPr lang="en-GB" sz="1600" dirty="0" err="1" smtClean="0">
                <a:solidFill>
                  <a:schemeClr val="accent2"/>
                </a:solidFill>
              </a:rPr>
              <a:t>microscale</a:t>
            </a:r>
            <a:r>
              <a:rPr lang="en-GB" sz="1600" dirty="0" smtClean="0">
                <a:solidFill>
                  <a:schemeClr val="accent2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accent2"/>
                </a:solidFill>
              </a:rPr>
              <a:t>Improvement </a:t>
            </a:r>
            <a:r>
              <a:rPr lang="en-GB" sz="1600" dirty="0">
                <a:solidFill>
                  <a:schemeClr val="accent2"/>
                </a:solidFill>
              </a:rPr>
              <a:t>the CALIOPE air quality forecast system for </a:t>
            </a:r>
            <a:r>
              <a:rPr lang="en-GB" sz="1600" dirty="0" smtClean="0">
                <a:solidFill>
                  <a:schemeClr val="accent2"/>
                </a:solidFill>
              </a:rPr>
              <a:t>Spain (convergence </a:t>
            </a:r>
            <a:r>
              <a:rPr lang="en-GB" sz="1600" dirty="0">
                <a:solidFill>
                  <a:schemeClr val="accent2"/>
                </a:solidFill>
              </a:rPr>
              <a:t>from CMAQ to </a:t>
            </a:r>
            <a:r>
              <a:rPr lang="en-GB" sz="1600" dirty="0" smtClean="0">
                <a:solidFill>
                  <a:schemeClr val="accent2"/>
                </a:solidFill>
              </a:rPr>
              <a:t>NMMB/BSC-CTM) </a:t>
            </a:r>
            <a:endParaRPr lang="en-GB" sz="1600" dirty="0" smtClean="0"/>
          </a:p>
        </p:txBody>
      </p:sp>
      <p:sp>
        <p:nvSpPr>
          <p:cNvPr id="6" name="Rectángulo redondeado 5"/>
          <p:cNvSpPr/>
          <p:nvPr/>
        </p:nvSpPr>
        <p:spPr>
          <a:xfrm>
            <a:off x="187829" y="1130552"/>
            <a:ext cx="3907094" cy="57647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 smtClean="0"/>
              <a:t> Development of AQ models</a:t>
            </a:r>
            <a:endParaRPr lang="en-GB" sz="1800" dirty="0"/>
          </a:p>
        </p:txBody>
      </p:sp>
      <p:sp>
        <p:nvSpPr>
          <p:cNvPr id="7" name="Rectángulo redondeado 6"/>
          <p:cNvSpPr/>
          <p:nvPr/>
        </p:nvSpPr>
        <p:spPr>
          <a:xfrm>
            <a:off x="187829" y="3876258"/>
            <a:ext cx="3907094" cy="57647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 smtClean="0"/>
              <a:t>AQ assessment</a:t>
            </a:r>
            <a:endParaRPr lang="en-GB" sz="1800" dirty="0"/>
          </a:p>
        </p:txBody>
      </p:sp>
      <p:sp>
        <p:nvSpPr>
          <p:cNvPr id="8" name="Marcador de texto 3"/>
          <p:cNvSpPr txBox="1">
            <a:spLocks/>
          </p:cNvSpPr>
          <p:nvPr/>
        </p:nvSpPr>
        <p:spPr>
          <a:xfrm>
            <a:off x="187828" y="4315145"/>
            <a:ext cx="4265917" cy="22763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 lang="en-GB" sz="1600" dirty="0" smtClean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accent2"/>
                </a:solidFill>
              </a:rPr>
              <a:t>Impact of activity sources and regions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accent2"/>
                </a:solidFill>
              </a:rPr>
              <a:t>Investigation of air pollution dynamics over the Iberian Peninsula.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accent2"/>
                </a:solidFill>
              </a:rPr>
              <a:t>Air quality trends analysis (TFMM)</a:t>
            </a:r>
          </a:p>
          <a:p>
            <a:endParaRPr lang="en-GB" sz="1600" dirty="0" smtClean="0"/>
          </a:p>
        </p:txBody>
      </p:sp>
      <p:pic>
        <p:nvPicPr>
          <p:cNvPr id="9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034" y="4452728"/>
            <a:ext cx="2570925" cy="1928194"/>
          </a:xfrm>
          <a:prstGeom prst="rect">
            <a:avLst/>
          </a:prstGeom>
        </p:spPr>
      </p:pic>
      <p:sp>
        <p:nvSpPr>
          <p:cNvPr id="10" name="Flecha derecha 9"/>
          <p:cNvSpPr/>
          <p:nvPr/>
        </p:nvSpPr>
        <p:spPr>
          <a:xfrm>
            <a:off x="5315850" y="6048374"/>
            <a:ext cx="2534217" cy="440314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>
                <a:latin typeface="Calibri" panose="020F0502020204030204" pitchFamily="34" charset="0"/>
              </a:rPr>
              <a:t>  O</a:t>
            </a:r>
            <a:r>
              <a:rPr lang="es-ES" sz="1400" baseline="-25000" dirty="0" smtClean="0">
                <a:latin typeface="Calibri" panose="020F0502020204030204" pitchFamily="34" charset="0"/>
              </a:rPr>
              <a:t>3</a:t>
            </a:r>
            <a:r>
              <a:rPr lang="es-ES" sz="1400" dirty="0" smtClean="0">
                <a:latin typeface="Calibri" panose="020F0502020204030204" pitchFamily="34" charset="0"/>
              </a:rPr>
              <a:t> </a:t>
            </a:r>
            <a:r>
              <a:rPr lang="es-ES" sz="1400" dirty="0" err="1" smtClean="0">
                <a:latin typeface="Calibri" panose="020F0502020204030204" pitchFamily="34" charset="0"/>
              </a:rPr>
              <a:t>from</a:t>
            </a:r>
            <a:r>
              <a:rPr lang="es-ES" sz="1400" dirty="0" smtClean="0">
                <a:latin typeface="Calibri" panose="020F0502020204030204" pitchFamily="34" charset="0"/>
              </a:rPr>
              <a:t> </a:t>
            </a:r>
            <a:r>
              <a:rPr lang="es-ES" sz="1400" dirty="0" err="1" smtClean="0">
                <a:latin typeface="Calibri" panose="020F0502020204030204" pitchFamily="34" charset="0"/>
              </a:rPr>
              <a:t>shipping</a:t>
            </a:r>
            <a:endParaRPr lang="es-ES" sz="1400" dirty="0">
              <a:latin typeface="Calibri" panose="020F050202020403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6236" y="6380922"/>
            <a:ext cx="1033443" cy="691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9"/>
          <a:stretch/>
        </p:blipFill>
        <p:spPr>
          <a:xfrm>
            <a:off x="6772762" y="1081035"/>
            <a:ext cx="2085518" cy="241656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6355" y="1098024"/>
            <a:ext cx="2084591" cy="2399577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11"/>
          <a:stretch/>
        </p:blipFill>
        <p:spPr>
          <a:xfrm>
            <a:off x="6789402" y="3674896"/>
            <a:ext cx="2420804" cy="368500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0705" y="3685305"/>
            <a:ext cx="2148198" cy="3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42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s-ES" dirty="0"/>
              <a:t>Temporal </a:t>
            </a:r>
            <a:r>
              <a:rPr lang="es-ES" dirty="0" err="1"/>
              <a:t>scales</a:t>
            </a:r>
            <a:endParaRPr lang="es-ES" dirty="0"/>
          </a:p>
        </p:txBody>
      </p:sp>
      <p:cxnSp>
        <p:nvCxnSpPr>
          <p:cNvPr id="3" name="2 Conector recto"/>
          <p:cNvCxnSpPr/>
          <p:nvPr/>
        </p:nvCxnSpPr>
        <p:spPr>
          <a:xfrm flipV="1">
            <a:off x="3841750" y="1638200"/>
            <a:ext cx="0" cy="351790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Conector recto"/>
          <p:cNvCxnSpPr/>
          <p:nvPr/>
        </p:nvCxnSpPr>
        <p:spPr>
          <a:xfrm>
            <a:off x="241300" y="5167212"/>
            <a:ext cx="8683625" cy="0"/>
          </a:xfrm>
          <a:prstGeom prst="line">
            <a:avLst/>
          </a:prstGeom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4 CuadroTexto"/>
          <p:cNvSpPr txBox="1">
            <a:spLocks noChangeArrowheads="1"/>
          </p:cNvSpPr>
          <p:nvPr/>
        </p:nvSpPr>
        <p:spPr bwMode="auto">
          <a:xfrm rot="19800000">
            <a:off x="1860550" y="4576662"/>
            <a:ext cx="936625" cy="3698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b="1">
                <a:solidFill>
                  <a:schemeClr val="accent1"/>
                </a:solidFill>
              </a:rPr>
              <a:t>Today</a:t>
            </a:r>
          </a:p>
        </p:txBody>
      </p:sp>
      <p:sp>
        <p:nvSpPr>
          <p:cNvPr id="19462" name="5 CuadroTexto"/>
          <p:cNvSpPr txBox="1">
            <a:spLocks noChangeArrowheads="1"/>
          </p:cNvSpPr>
          <p:nvPr/>
        </p:nvSpPr>
        <p:spPr bwMode="auto">
          <a:xfrm rot="19800000">
            <a:off x="2511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Hours</a:t>
            </a:r>
          </a:p>
        </p:txBody>
      </p:sp>
      <p:sp>
        <p:nvSpPr>
          <p:cNvPr id="19463" name="6 CuadroTexto"/>
          <p:cNvSpPr txBox="1">
            <a:spLocks noChangeArrowheads="1"/>
          </p:cNvSpPr>
          <p:nvPr/>
        </p:nvSpPr>
        <p:spPr bwMode="auto">
          <a:xfrm rot="19800000">
            <a:off x="3019425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Days</a:t>
            </a:r>
          </a:p>
        </p:txBody>
      </p:sp>
      <p:sp>
        <p:nvSpPr>
          <p:cNvPr id="19464" name="7 CuadroTexto"/>
          <p:cNvSpPr txBox="1">
            <a:spLocks noChangeArrowheads="1"/>
          </p:cNvSpPr>
          <p:nvPr/>
        </p:nvSpPr>
        <p:spPr bwMode="auto">
          <a:xfrm rot="19800000">
            <a:off x="3995738" y="4576662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Weeks</a:t>
            </a:r>
          </a:p>
        </p:txBody>
      </p:sp>
      <p:sp>
        <p:nvSpPr>
          <p:cNvPr id="19465" name="8 CuadroTexto"/>
          <p:cNvSpPr txBox="1">
            <a:spLocks noChangeArrowheads="1"/>
          </p:cNvSpPr>
          <p:nvPr/>
        </p:nvSpPr>
        <p:spPr bwMode="auto">
          <a:xfrm rot="19800000">
            <a:off x="4589463" y="4576662"/>
            <a:ext cx="935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Months</a:t>
            </a:r>
          </a:p>
        </p:txBody>
      </p:sp>
      <p:sp>
        <p:nvSpPr>
          <p:cNvPr id="19466" name="9 CuadroTexto"/>
          <p:cNvSpPr txBox="1">
            <a:spLocks noChangeArrowheads="1"/>
          </p:cNvSpPr>
          <p:nvPr/>
        </p:nvSpPr>
        <p:spPr bwMode="auto">
          <a:xfrm rot="19800000">
            <a:off x="5106988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Seasons</a:t>
            </a:r>
          </a:p>
        </p:txBody>
      </p:sp>
      <p:sp>
        <p:nvSpPr>
          <p:cNvPr id="19467" name="10 CuadroTexto"/>
          <p:cNvSpPr txBox="1">
            <a:spLocks noChangeArrowheads="1"/>
          </p:cNvSpPr>
          <p:nvPr/>
        </p:nvSpPr>
        <p:spPr bwMode="auto">
          <a:xfrm rot="19800000">
            <a:off x="5683250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Years</a:t>
            </a:r>
          </a:p>
        </p:txBody>
      </p:sp>
      <p:sp>
        <p:nvSpPr>
          <p:cNvPr id="19468" name="11 CuadroTexto"/>
          <p:cNvSpPr txBox="1">
            <a:spLocks noChangeArrowheads="1"/>
          </p:cNvSpPr>
          <p:nvPr/>
        </p:nvSpPr>
        <p:spPr bwMode="auto">
          <a:xfrm rot="19800000">
            <a:off x="62452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Decades</a:t>
            </a:r>
          </a:p>
        </p:txBody>
      </p:sp>
      <p:sp>
        <p:nvSpPr>
          <p:cNvPr id="19469" name="12 CuadroTexto"/>
          <p:cNvSpPr txBox="1">
            <a:spLocks noChangeArrowheads="1"/>
          </p:cNvSpPr>
          <p:nvPr/>
        </p:nvSpPr>
        <p:spPr bwMode="auto">
          <a:xfrm rot="19800000">
            <a:off x="250825" y="4471887"/>
            <a:ext cx="135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Past</a:t>
            </a:r>
          </a:p>
        </p:txBody>
      </p:sp>
      <p:sp>
        <p:nvSpPr>
          <p:cNvPr id="19470" name="13 CuadroTexto"/>
          <p:cNvSpPr txBox="1">
            <a:spLocks noChangeArrowheads="1"/>
          </p:cNvSpPr>
          <p:nvPr/>
        </p:nvSpPr>
        <p:spPr bwMode="auto">
          <a:xfrm rot="19800000">
            <a:off x="7743825" y="4519512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/>
              <a:t>Century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184400" y="5383112"/>
            <a:ext cx="1584325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FORECAST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841750" y="5383112"/>
            <a:ext cx="31670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PREDICTION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7081838" y="5383112"/>
            <a:ext cx="1727200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PROJECTION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241300" y="5383112"/>
            <a:ext cx="18716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>
                <a:solidFill>
                  <a:schemeClr val="accent6"/>
                </a:solidFill>
              </a:rPr>
              <a:t>DIAGNOSTIC</a:t>
            </a:r>
          </a:p>
        </p:txBody>
      </p:sp>
      <p:sp>
        <p:nvSpPr>
          <p:cNvPr id="19" name="18 Rectángulo"/>
          <p:cNvSpPr/>
          <p:nvPr/>
        </p:nvSpPr>
        <p:spPr>
          <a:xfrm>
            <a:off x="241300" y="1638200"/>
            <a:ext cx="3459163" cy="431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/>
              <a:t>Mineral </a:t>
            </a:r>
            <a:r>
              <a:rPr lang="es-ES" b="1" dirty="0" err="1"/>
              <a:t>Dust</a:t>
            </a:r>
            <a:endParaRPr lang="es-ES" b="1" dirty="0"/>
          </a:p>
        </p:txBody>
      </p:sp>
      <p:sp>
        <p:nvSpPr>
          <p:cNvPr id="20" name="19 Rectángulo"/>
          <p:cNvSpPr/>
          <p:nvPr/>
        </p:nvSpPr>
        <p:spPr>
          <a:xfrm>
            <a:off x="249238" y="2143025"/>
            <a:ext cx="3459162" cy="431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/>
              <a:t>Air </a:t>
            </a:r>
            <a:r>
              <a:rPr lang="es-ES" b="1" dirty="0" err="1"/>
              <a:t>quality</a:t>
            </a:r>
            <a:endParaRPr lang="es-ES" b="1" dirty="0"/>
          </a:p>
        </p:txBody>
      </p:sp>
      <p:sp>
        <p:nvSpPr>
          <p:cNvPr id="21" name="20 Rectángulo"/>
          <p:cNvSpPr/>
          <p:nvPr/>
        </p:nvSpPr>
        <p:spPr>
          <a:xfrm>
            <a:off x="249238" y="2646262"/>
            <a:ext cx="3459162" cy="431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 err="1"/>
              <a:t>Meteorology</a:t>
            </a:r>
            <a:endParaRPr lang="es-ES" b="1" dirty="0"/>
          </a:p>
        </p:txBody>
      </p:sp>
      <p:sp>
        <p:nvSpPr>
          <p:cNvPr id="22" name="21 Rectángulo"/>
          <p:cNvSpPr/>
          <p:nvPr/>
        </p:nvSpPr>
        <p:spPr>
          <a:xfrm>
            <a:off x="241301" y="3232050"/>
            <a:ext cx="2748394" cy="431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 err="1"/>
              <a:t>Climate</a:t>
            </a:r>
            <a:r>
              <a:rPr lang="es-ES" b="1" dirty="0"/>
              <a:t> </a:t>
            </a:r>
            <a:r>
              <a:rPr lang="es-ES" b="1" dirty="0" err="1"/>
              <a:t>predictions</a:t>
            </a:r>
            <a:endParaRPr lang="es-ES" b="1" dirty="0"/>
          </a:p>
        </p:txBody>
      </p:sp>
      <p:sp>
        <p:nvSpPr>
          <p:cNvPr id="23" name="22 Rectángulo"/>
          <p:cNvSpPr/>
          <p:nvPr/>
        </p:nvSpPr>
        <p:spPr>
          <a:xfrm>
            <a:off x="6659563" y="3852762"/>
            <a:ext cx="2132012" cy="3984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 err="1"/>
              <a:t>Climate</a:t>
            </a:r>
            <a:r>
              <a:rPr lang="es-ES" b="1" dirty="0"/>
              <a:t> </a:t>
            </a:r>
            <a:r>
              <a:rPr lang="es-ES" b="1" dirty="0" err="1"/>
              <a:t>projections</a:t>
            </a:r>
            <a:endParaRPr lang="es-ES" b="1" dirty="0"/>
          </a:p>
        </p:txBody>
      </p:sp>
      <p:cxnSp>
        <p:nvCxnSpPr>
          <p:cNvPr id="24" name="23 Conector recto"/>
          <p:cNvCxnSpPr/>
          <p:nvPr/>
        </p:nvCxnSpPr>
        <p:spPr>
          <a:xfrm flipV="1">
            <a:off x="3851275" y="1587400"/>
            <a:ext cx="0" cy="3516312"/>
          </a:xfrm>
          <a:prstGeom prst="line">
            <a:avLst/>
          </a:prstGeom>
          <a:ln w="571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Rectángulo"/>
          <p:cNvSpPr/>
          <p:nvPr/>
        </p:nvSpPr>
        <p:spPr>
          <a:xfrm>
            <a:off x="241301" y="3852762"/>
            <a:ext cx="2748394" cy="3984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 err="1"/>
              <a:t>Climate</a:t>
            </a:r>
            <a:r>
              <a:rPr lang="es-ES" b="1" dirty="0"/>
              <a:t> </a:t>
            </a:r>
            <a:r>
              <a:rPr lang="es-ES" b="1" dirty="0" err="1"/>
              <a:t>projections</a:t>
            </a:r>
            <a:endParaRPr lang="es-ES" b="1" dirty="0"/>
          </a:p>
        </p:txBody>
      </p:sp>
      <p:sp>
        <p:nvSpPr>
          <p:cNvPr id="26" name="21 Rectángulo"/>
          <p:cNvSpPr/>
          <p:nvPr/>
        </p:nvSpPr>
        <p:spPr>
          <a:xfrm>
            <a:off x="3966006" y="3284502"/>
            <a:ext cx="3342297" cy="431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b="1" dirty="0" err="1"/>
              <a:t>Climate</a:t>
            </a:r>
            <a:r>
              <a:rPr lang="es-ES" b="1" dirty="0"/>
              <a:t> </a:t>
            </a:r>
            <a:r>
              <a:rPr lang="es-ES" b="1" dirty="0" err="1"/>
              <a:t>predictions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101570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2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HERMESv2.0</a:t>
            </a:r>
            <a:br>
              <a:rPr lang="en-GB" dirty="0" smtClean="0"/>
            </a:br>
            <a:r>
              <a:rPr lang="en-GB" dirty="0" smtClean="0"/>
              <a:t>Conceptual </a:t>
            </a:r>
            <a:r>
              <a:rPr lang="en-GB" dirty="0"/>
              <a:t>Framework</a:t>
            </a:r>
            <a:br>
              <a:rPr lang="en-GB" dirty="0"/>
            </a:br>
            <a:endParaRPr lang="en-GB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0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68796"/>
            <a:ext cx="5760640" cy="5800564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107504" y="6669360"/>
            <a:ext cx="201622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>
                <a:solidFill>
                  <a:srgbClr val="0000FF"/>
                </a:solidFill>
                <a:latin typeface="Helvetica" pitchFamily="34" charset="0"/>
              </a:rPr>
              <a:t>Guevara et al. (2013)</a:t>
            </a:r>
            <a:endParaRPr lang="en-US" sz="1050" dirty="0">
              <a:solidFill>
                <a:srgbClr val="0000FF"/>
              </a:solidFill>
              <a:latin typeface="Helvetica" pitchFamily="34" charset="0"/>
            </a:endParaRPr>
          </a:p>
        </p:txBody>
      </p:sp>
      <p:pic>
        <p:nvPicPr>
          <p:cNvPr id="1026" name="Picture 2" descr="http://www.bsc.es/int/AQFcv2/EMIS/ip/latest/BSC-ES_EMISSIONS_NO2_ANIM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625" y="2802424"/>
            <a:ext cx="2580486" cy="193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sc.es/int/AQFcv2/EMIS/eu/latest/BSC-ES_EMISSIONS_NO2_ANIM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625" y="868796"/>
            <a:ext cx="2580484" cy="193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bsc.es/int/AQFcv2/EMIS-CAT1km/latest/BSC-ES_EMISSIONS_NO2_ANIM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625" y="4755400"/>
            <a:ext cx="2580486" cy="193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23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accent1"/>
                </a:solidFill>
                <a:latin typeface="+mj-lt"/>
              </a:rPr>
              <a:t>Tools. </a:t>
            </a:r>
            <a:br>
              <a:rPr lang="en-US" sz="2400" dirty="0">
                <a:solidFill>
                  <a:schemeClr val="accent1"/>
                </a:solidFill>
                <a:latin typeface="+mj-lt"/>
              </a:rPr>
            </a:br>
            <a:r>
              <a:rPr lang="en-US" sz="2400" dirty="0">
                <a:solidFill>
                  <a:schemeClr val="accent1"/>
                </a:solidFill>
                <a:latin typeface="+mj-lt"/>
              </a:rPr>
              <a:t>Sensor networks for air quality studies. 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294967295"/>
          </p:nvPr>
        </p:nvSpPr>
        <p:spPr>
          <a:xfrm>
            <a:off x="8701088" y="6507163"/>
            <a:ext cx="442912" cy="423862"/>
          </a:xfrm>
          <a:prstGeom prst="rect">
            <a:avLst/>
          </a:prstGeom>
        </p:spPr>
        <p:txBody>
          <a:bodyPr/>
          <a:lstStyle/>
          <a:p>
            <a:fld id="{4A490C5D-AEA8-4823-B9B3-806910A0ECF7}" type="slidenum">
              <a:rPr lang="es-ES" smtClean="0"/>
              <a:pPr/>
              <a:t>40</a:t>
            </a:fld>
            <a:endParaRPr lang="es-ES" dirty="0"/>
          </a:p>
        </p:txBody>
      </p:sp>
      <p:sp>
        <p:nvSpPr>
          <p:cNvPr id="20" name="Rectángulo 19"/>
          <p:cNvSpPr/>
          <p:nvPr/>
        </p:nvSpPr>
        <p:spPr>
          <a:xfrm>
            <a:off x="0" y="974056"/>
            <a:ext cx="9144000" cy="72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s-ES" sz="2000" dirty="0"/>
              <a:t>As air quality management problems become more complex, there is a need for enhanced air quality and exposure monitoring capabilities</a:t>
            </a:r>
            <a:r>
              <a:rPr lang="en-US" altLang="es-ES" sz="2000" dirty="0" smtClean="0"/>
              <a:t>. </a:t>
            </a:r>
          </a:p>
        </p:txBody>
      </p:sp>
      <p:pic>
        <p:nvPicPr>
          <p:cNvPr id="7" name="Imagen 6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9510" y="1816245"/>
            <a:ext cx="3954490" cy="4691418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0" y="2390491"/>
            <a:ext cx="4828854" cy="324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s-ES" sz="2000" dirty="0"/>
              <a:t>Mobile sensor networks have the potential to </a:t>
            </a:r>
            <a:r>
              <a:rPr lang="en-US" sz="2000" dirty="0"/>
              <a:t>developing spatially resolved data on air quality in local areas and allow monitoring near emissions sources  helping communities understand near-source exposures.</a:t>
            </a:r>
          </a:p>
          <a:p>
            <a:pPr algn="just"/>
            <a:endParaRPr lang="en-US" sz="2000" dirty="0"/>
          </a:p>
          <a:p>
            <a:pPr algn="just"/>
            <a:r>
              <a:rPr lang="en-US" sz="2000" dirty="0" smtClean="0">
                <a:solidFill>
                  <a:schemeClr val="accent6"/>
                </a:solidFill>
              </a:rPr>
              <a:t>The </a:t>
            </a:r>
            <a:r>
              <a:rPr lang="en-US" sz="2000" dirty="0">
                <a:solidFill>
                  <a:schemeClr val="accent6"/>
                </a:solidFill>
              </a:rPr>
              <a:t>BSC is involved in the </a:t>
            </a:r>
            <a:r>
              <a:rPr lang="en-US" sz="2000" dirty="0" err="1">
                <a:solidFill>
                  <a:schemeClr val="accent6"/>
                </a:solidFill>
              </a:rPr>
              <a:t>GrowSmarter</a:t>
            </a:r>
            <a:r>
              <a:rPr lang="en-US" sz="2000" dirty="0">
                <a:solidFill>
                  <a:schemeClr val="accent6"/>
                </a:solidFill>
              </a:rPr>
              <a:t> European project which aims to simulate city uptake of smart </a:t>
            </a:r>
            <a:r>
              <a:rPr lang="en-US" sz="2000" dirty="0" smtClean="0">
                <a:solidFill>
                  <a:schemeClr val="accent6"/>
                </a:solidFill>
              </a:rPr>
              <a:t>solutions.</a:t>
            </a:r>
            <a:endParaRPr lang="en-US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9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3897241" y="1802034"/>
            <a:ext cx="2912976" cy="282090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25400" cap="flat" cmpd="sng">
            <a:solidFill>
              <a:srgbClr val="BABABA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94" name="Shape 94"/>
          <p:cNvSpPr/>
          <p:nvPr/>
        </p:nvSpPr>
        <p:spPr>
          <a:xfrm>
            <a:off x="810489" y="4752121"/>
            <a:ext cx="7169729" cy="2186146"/>
          </a:xfrm>
          <a:prstGeom prst="rect">
            <a:avLst/>
          </a:prstGeom>
          <a:solidFill>
            <a:srgbClr val="F2F2F2"/>
          </a:solidFill>
          <a:ln w="25400" cap="flat" cmpd="sng">
            <a:solidFill>
              <a:srgbClr val="BABABA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95" name="Shape 95"/>
          <p:cNvSpPr/>
          <p:nvPr/>
        </p:nvSpPr>
        <p:spPr>
          <a:xfrm>
            <a:off x="810489" y="1801355"/>
            <a:ext cx="2912976" cy="2820908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25400" cap="flat" cmpd="sng">
            <a:solidFill>
              <a:srgbClr val="BABABA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28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  <a:rtl val="0"/>
              </a:rPr>
              <a:t>Mineral Dust Data Assimilation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1600" b="1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We use our mineral dust transport model and satellite remote sensing: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1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- to obtain the ‘best’ estimate of current atmospheric dust conditions </a:t>
            </a:r>
            <a:r>
              <a:rPr lang="en-US" sz="1600" b="0" i="0" u="none" strike="noStrike" cap="none" baseline="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(analysis) 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1600" b="0" i="0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- to create datasets describing the recent history of dust in the atmosphere </a:t>
            </a:r>
            <a:r>
              <a:rPr lang="en-US" sz="1600" b="0" i="0" u="none" strike="noStrike" cap="none" baseline="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(reanalysis) </a:t>
            </a:r>
          </a:p>
        </p:txBody>
      </p:sp>
      <p:pic>
        <p:nvPicPr>
          <p:cNvPr id="98" name="Shape 9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2295" y="2221125"/>
            <a:ext cx="2168349" cy="1131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9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2294" y="3324978"/>
            <a:ext cx="2168349" cy="1126104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Shape 100"/>
          <p:cNvSpPr txBox="1"/>
          <p:nvPr/>
        </p:nvSpPr>
        <p:spPr>
          <a:xfrm>
            <a:off x="1097846" y="1865226"/>
            <a:ext cx="2926756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14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Dust Satellite Observations </a:t>
            </a:r>
          </a:p>
        </p:txBody>
      </p:sp>
      <p:pic>
        <p:nvPicPr>
          <p:cNvPr id="101" name="Shape 10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96675" y="2247089"/>
            <a:ext cx="2071694" cy="1075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96676" y="3322996"/>
            <a:ext cx="2067866" cy="1128088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Shape 103"/>
          <p:cNvSpPr txBox="1"/>
          <p:nvPr/>
        </p:nvSpPr>
        <p:spPr>
          <a:xfrm>
            <a:off x="3991817" y="1865226"/>
            <a:ext cx="2818399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14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Dust Analysis and Uncertainty </a:t>
            </a:r>
          </a:p>
        </p:txBody>
      </p:sp>
      <p:pic>
        <p:nvPicPr>
          <p:cNvPr id="104" name="Shape 10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39058" y="5288117"/>
            <a:ext cx="3071911" cy="1542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625271" y="5299462"/>
            <a:ext cx="2903581" cy="1542521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Shape 106"/>
          <p:cNvSpPr txBox="1"/>
          <p:nvPr/>
        </p:nvSpPr>
        <p:spPr>
          <a:xfrm>
            <a:off x="1596812" y="4983933"/>
            <a:ext cx="2614157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rtl val="0"/>
              </a:rPr>
              <a:t>Improved initial conditions</a:t>
            </a:r>
          </a:p>
        </p:txBody>
      </p:sp>
      <p:sp>
        <p:nvSpPr>
          <p:cNvPr id="107" name="Shape 107"/>
          <p:cNvSpPr txBox="1"/>
          <p:nvPr/>
        </p:nvSpPr>
        <p:spPr>
          <a:xfrm>
            <a:off x="4756632" y="4998448"/>
            <a:ext cx="3062345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rtl val="0"/>
              </a:rPr>
              <a:t>Improved forecast 4 days ahead </a:t>
            </a:r>
          </a:p>
        </p:txBody>
      </p:sp>
      <p:sp>
        <p:nvSpPr>
          <p:cNvPr id="108" name="Shape 108"/>
          <p:cNvSpPr/>
          <p:nvPr/>
        </p:nvSpPr>
        <p:spPr>
          <a:xfrm>
            <a:off x="6832257" y="2551465"/>
            <a:ext cx="2311741" cy="138499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1400" b="0" i="1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Analysis and reanalysis are used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1400" b="0" i="1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- to </a:t>
            </a:r>
            <a:r>
              <a:rPr lang="en-US" sz="1400" b="1" i="1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initialise models </a:t>
            </a:r>
            <a:r>
              <a:rPr lang="en-US" sz="1400" b="0" i="1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and </a:t>
            </a:r>
            <a:r>
              <a:rPr lang="en-US" sz="1400" b="1" i="1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improve predictions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Helvetica Neue"/>
              <a:buNone/>
            </a:pPr>
            <a:r>
              <a:rPr lang="en-US" sz="1400" b="0" i="1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- to </a:t>
            </a:r>
            <a:r>
              <a:rPr lang="en-US" sz="1400" b="1" i="1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monitor climate change </a:t>
            </a:r>
            <a:r>
              <a:rPr lang="en-US" sz="1400" b="0" i="1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and for </a:t>
            </a:r>
            <a:r>
              <a:rPr lang="en-US" sz="1400" b="1" i="1" u="none" strike="noStrike" cap="none" baseline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  <a:rtl val="0"/>
              </a:rPr>
              <a:t>research</a:t>
            </a:r>
          </a:p>
        </p:txBody>
      </p:sp>
      <p:sp>
        <p:nvSpPr>
          <p:cNvPr id="109" name="Shape 109"/>
          <p:cNvSpPr txBox="1"/>
          <p:nvPr/>
        </p:nvSpPr>
        <p:spPr>
          <a:xfrm>
            <a:off x="2675014" y="4719226"/>
            <a:ext cx="3858684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US" sz="1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rtl val="0"/>
              </a:rPr>
              <a:t>Validation with independent observations </a:t>
            </a:r>
            <a:r>
              <a:rPr lang="en-US" sz="14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 </a:t>
            </a:r>
          </a:p>
        </p:txBody>
      </p:sp>
      <p:pic>
        <p:nvPicPr>
          <p:cNvPr id="110" name="Shape 11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718898" y="5562210"/>
            <a:ext cx="314854" cy="508514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Shape 111"/>
          <p:cNvSpPr txBox="1"/>
          <p:nvPr/>
        </p:nvSpPr>
        <p:spPr>
          <a:xfrm>
            <a:off x="5943982" y="5533387"/>
            <a:ext cx="1171994" cy="754031"/>
          </a:xfrm>
          <a:prstGeom prst="rect">
            <a:avLst/>
          </a:prstGeom>
          <a:noFill/>
          <a:ln>
            <a:noFill/>
          </a:ln>
        </p:spPr>
        <p:txBody>
          <a:bodyPr lIns="81625" tIns="40800" rIns="81625" bIns="408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Free run forecast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Data assimilation forecast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other aerosols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dust aerosol</a:t>
            </a:r>
          </a:p>
        </p:txBody>
      </p:sp>
      <p:pic>
        <p:nvPicPr>
          <p:cNvPr id="112" name="Shape 1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912999" y="5516032"/>
            <a:ext cx="237675" cy="52196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113" name="Shape 113"/>
          <p:cNvSpPr txBox="1"/>
          <p:nvPr/>
        </p:nvSpPr>
        <p:spPr>
          <a:xfrm>
            <a:off x="2109109" y="5433489"/>
            <a:ext cx="1326622" cy="679790"/>
          </a:xfrm>
          <a:prstGeom prst="rect">
            <a:avLst/>
          </a:prstGeom>
          <a:noFill/>
          <a:ln>
            <a:noFill/>
          </a:ln>
        </p:spPr>
        <p:txBody>
          <a:bodyPr lIns="81625" tIns="40800" rIns="81625" bIns="408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Data assimilation (2 datasets)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Free run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Data assimilation (1 dataset)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other aerosols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dust aerosol</a:t>
            </a:r>
          </a:p>
        </p:txBody>
      </p:sp>
    </p:spTree>
    <p:extLst>
      <p:ext uri="{BB962C8B-B14F-4D97-AF65-F5344CB8AC3E}">
        <p14:creationId xmlns:p14="http://schemas.microsoft.com/office/powerpoint/2010/main" val="374834931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/>
              <a:buNone/>
            </a:pPr>
            <a:r>
              <a:rPr lang="en-US" sz="2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Interaction with meteorology: DRE</a:t>
            </a:r>
          </a:p>
        </p:txBody>
      </p:sp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3" name="Shape 1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075" y="1158875"/>
            <a:ext cx="8958261" cy="3367087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Shape 174"/>
          <p:cNvSpPr txBox="1"/>
          <p:nvPr/>
        </p:nvSpPr>
        <p:spPr>
          <a:xfrm>
            <a:off x="969962" y="3957637"/>
            <a:ext cx="180975" cy="3524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175" name="Shape 175"/>
          <p:cNvSpPr txBox="1"/>
          <p:nvPr/>
        </p:nvSpPr>
        <p:spPr>
          <a:xfrm>
            <a:off x="1546225" y="3957637"/>
            <a:ext cx="180975" cy="3524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</a:p>
        </p:txBody>
      </p:sp>
      <p:sp>
        <p:nvSpPr>
          <p:cNvPr id="176" name="Shape 176"/>
          <p:cNvSpPr txBox="1"/>
          <p:nvPr/>
        </p:nvSpPr>
        <p:spPr>
          <a:xfrm>
            <a:off x="2554286" y="3957637"/>
            <a:ext cx="180975" cy="3524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</a:p>
        </p:txBody>
      </p:sp>
      <p:sp>
        <p:nvSpPr>
          <p:cNvPr id="177" name="Shape 177"/>
          <p:cNvSpPr txBox="1"/>
          <p:nvPr/>
        </p:nvSpPr>
        <p:spPr>
          <a:xfrm>
            <a:off x="2949575" y="3957637"/>
            <a:ext cx="180975" cy="3524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</a:p>
        </p:txBody>
      </p:sp>
      <p:sp>
        <p:nvSpPr>
          <p:cNvPr id="178" name="Shape 178"/>
          <p:cNvSpPr txBox="1"/>
          <p:nvPr/>
        </p:nvSpPr>
        <p:spPr>
          <a:xfrm>
            <a:off x="4246562" y="3957637"/>
            <a:ext cx="179386" cy="3524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</a:p>
        </p:txBody>
      </p:sp>
      <p:sp>
        <p:nvSpPr>
          <p:cNvPr id="179" name="Shape 179"/>
          <p:cNvSpPr txBox="1"/>
          <p:nvPr/>
        </p:nvSpPr>
        <p:spPr>
          <a:xfrm>
            <a:off x="5505450" y="3957637"/>
            <a:ext cx="180975" cy="3524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</a:p>
        </p:txBody>
      </p:sp>
      <p:sp>
        <p:nvSpPr>
          <p:cNvPr id="180" name="Shape 180"/>
          <p:cNvSpPr txBox="1"/>
          <p:nvPr/>
        </p:nvSpPr>
        <p:spPr>
          <a:xfrm>
            <a:off x="6045200" y="3957637"/>
            <a:ext cx="180975" cy="3524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</a:p>
        </p:txBody>
      </p:sp>
      <p:sp>
        <p:nvSpPr>
          <p:cNvPr id="181" name="Shape 181"/>
          <p:cNvSpPr txBox="1"/>
          <p:nvPr/>
        </p:nvSpPr>
        <p:spPr>
          <a:xfrm>
            <a:off x="7666036" y="3957637"/>
            <a:ext cx="180975" cy="3524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</a:p>
        </p:txBody>
      </p:sp>
      <p:pic>
        <p:nvPicPr>
          <p:cNvPr id="182" name="Shape 18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5625" y="4475162"/>
            <a:ext cx="8031161" cy="1814512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Shape 183"/>
          <p:cNvSpPr txBox="1"/>
          <p:nvPr/>
        </p:nvSpPr>
        <p:spPr>
          <a:xfrm>
            <a:off x="312737" y="6370637"/>
            <a:ext cx="8494711" cy="30797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990"/>
              </a:buClr>
              <a:buSzPct val="25000"/>
              <a:buFont typeface="Arial"/>
              <a:buNone/>
            </a:pPr>
            <a:r>
              <a:rPr lang="en-US" sz="1200" b="0" i="1" u="none" strike="noStrike" cap="none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rPr>
              <a:t>NOTE: all the events with AOD&gt;0.1 have been considered.</a:t>
            </a:r>
          </a:p>
        </p:txBody>
      </p:sp>
      <p:pic>
        <p:nvPicPr>
          <p:cNvPr id="184" name="Shape 184"/>
          <p:cNvPicPr preferRelativeResize="0"/>
          <p:nvPr/>
        </p:nvPicPr>
        <p:blipFill rotWithShape="1">
          <a:blip r:embed="rId5">
            <a:alphaModFix/>
          </a:blip>
          <a:srcRect t="50992"/>
          <a:stretch/>
        </p:blipFill>
        <p:spPr>
          <a:xfrm>
            <a:off x="4932362" y="1463675"/>
            <a:ext cx="2095499" cy="1619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Shape 185"/>
          <p:cNvPicPr preferRelativeResize="0"/>
          <p:nvPr/>
        </p:nvPicPr>
        <p:blipFill rotWithShape="1">
          <a:blip r:embed="rId6">
            <a:alphaModFix/>
          </a:blip>
          <a:srcRect t="51321"/>
          <a:stretch/>
        </p:blipFill>
        <p:spPr>
          <a:xfrm>
            <a:off x="6991350" y="1481137"/>
            <a:ext cx="2152649" cy="1601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276600" y="1449387"/>
            <a:ext cx="1687511" cy="16875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848909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Calibri"/>
              <a:buNone/>
            </a:pPr>
            <a:r>
              <a:rPr lang="en-US" sz="2800" b="1" i="0" u="none" strike="noStrike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Dust mineralogy</a:t>
            </a:r>
          </a:p>
        </p:txBody>
      </p:sp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4" name="Shape 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39077" y="3891677"/>
            <a:ext cx="4182599" cy="2927399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Shape 75"/>
          <p:cNvSpPr txBox="1"/>
          <p:nvPr/>
        </p:nvSpPr>
        <p:spPr>
          <a:xfrm>
            <a:off x="6019925" y="4478325"/>
            <a:ext cx="2898900" cy="1754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8001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ymbol"/>
              <a:buChar char="→"/>
            </a:pPr>
            <a:r>
              <a:rPr lang="en-US" sz="1800" b="1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Aerosol Mineral Fraction (AMF) method </a:t>
            </a:r>
            <a:r>
              <a:rPr lang="en-US"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developed at NASA-GISS (see Perlwi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tz et al., ACPD, 2014)</a:t>
            </a:r>
          </a:p>
        </p:txBody>
      </p:sp>
      <p:pic>
        <p:nvPicPr>
          <p:cNvPr id="76" name="Shape 76"/>
          <p:cNvPicPr preferRelativeResize="0"/>
          <p:nvPr/>
        </p:nvPicPr>
        <p:blipFill rotWithShape="1">
          <a:blip r:embed="rId4">
            <a:alphaModFix/>
          </a:blip>
          <a:srcRect t="5613"/>
          <a:stretch/>
        </p:blipFill>
        <p:spPr>
          <a:xfrm>
            <a:off x="6711961" y="1421450"/>
            <a:ext cx="2279699" cy="134309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/>
          <p:nvPr/>
        </p:nvSpPr>
        <p:spPr>
          <a:xfrm>
            <a:off x="184975" y="972650"/>
            <a:ext cx="84813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600" dirty="0">
                <a:solidFill>
                  <a:schemeClr val="dk1"/>
                </a:solidFill>
              </a:rPr>
              <a:t>Models typically assume </a:t>
            </a:r>
            <a:r>
              <a:rPr lang="en-US" sz="1600" b="1" dirty="0">
                <a:solidFill>
                  <a:schemeClr val="dk1"/>
                </a:solidFill>
              </a:rPr>
              <a:t>globally uniform</a:t>
            </a:r>
            <a:r>
              <a:rPr lang="en-US" sz="1600" dirty="0">
                <a:solidFill>
                  <a:schemeClr val="dk1"/>
                </a:solidFill>
              </a:rPr>
              <a:t> physical and chemical dust properties despite known regional variations in the mineral content of the parent soil and the emitted dust aerosols</a:t>
            </a:r>
          </a:p>
          <a:p>
            <a:pPr lvl="0" rtl="0">
              <a:spcBef>
                <a:spcPts val="0"/>
              </a:spcBef>
              <a:buNone/>
            </a:pPr>
            <a:endParaRPr sz="1600"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1600" dirty="0">
                <a:solidFill>
                  <a:schemeClr val="dk1"/>
                </a:solidFill>
              </a:rPr>
              <a:t>Importance of constraining the </a:t>
            </a:r>
            <a:r>
              <a:rPr lang="en-US" sz="1600" b="1" dirty="0">
                <a:solidFill>
                  <a:schemeClr val="dk1"/>
                </a:solidFill>
              </a:rPr>
              <a:t>size-resolved mineral composition</a:t>
            </a:r>
            <a:r>
              <a:rPr lang="en-US" sz="1600" dirty="0">
                <a:solidFill>
                  <a:schemeClr val="dk1"/>
                </a:solidFill>
              </a:rPr>
              <a:t>:</a:t>
            </a:r>
          </a:p>
          <a:p>
            <a:pPr lvl="0" rtl="0">
              <a:spcBef>
                <a:spcPts val="0"/>
              </a:spcBef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457200" lvl="0" indent="-330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600" dirty="0">
                <a:solidFill>
                  <a:schemeClr val="dk1"/>
                </a:solidFill>
              </a:rPr>
              <a:t>Shortwave absorption and radiative forcing (hematite)</a:t>
            </a:r>
          </a:p>
          <a:p>
            <a:pPr marL="457200" lvl="0" indent="-330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600" dirty="0">
                <a:solidFill>
                  <a:schemeClr val="dk1"/>
                </a:solidFill>
              </a:rPr>
              <a:t>Nucleation of cloud droplets and ice crystals (feldspars and clays)</a:t>
            </a:r>
          </a:p>
          <a:p>
            <a:pPr marL="457200" lvl="0" indent="-330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600" dirty="0">
                <a:solidFill>
                  <a:schemeClr val="dk1"/>
                </a:solidFill>
              </a:rPr>
              <a:t>Coating of sulfates and nitrates by heterogeneous uptake </a:t>
            </a:r>
          </a:p>
          <a:p>
            <a:pPr marL="457200" lvl="0" indent="-330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600" dirty="0">
                <a:solidFill>
                  <a:schemeClr val="dk1"/>
                </a:solidFill>
              </a:rPr>
              <a:t>Deposition of bioavailable iron that increase the productivity of marine phytoplankton (clays and iron oxides)</a:t>
            </a:r>
          </a:p>
          <a:p>
            <a:pPr marL="457200" lvl="0" indent="-3302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600" dirty="0">
                <a:solidFill>
                  <a:schemeClr val="dk1"/>
                </a:solidFill>
              </a:rPr>
              <a:t>Health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8500197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413" y="1295400"/>
            <a:ext cx="5040312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46138"/>
            <a:ext cx="8280400" cy="2349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104000"/>
              </a:lnSpc>
              <a:spcBef>
                <a:spcPts val="1250"/>
              </a:spcBef>
              <a:buFontTx/>
              <a:buNone/>
            </a:pPr>
            <a:r>
              <a:rPr lang="en-GB" altLang="en-US" smtClean="0">
                <a:latin typeface="Arial" charset="0"/>
                <a:ea typeface="ＭＳ Ｐゴシック" pitchFamily="34" charset="-128"/>
              </a:rPr>
              <a:t>Using advanced products for verification of seasonal forecasts yields systematically better skill to these forecasts</a:t>
            </a:r>
            <a:endParaRPr lang="en-GB" altLang="en-US" smtClean="0">
              <a:solidFill>
                <a:srgbClr val="0000FF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063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4-5) Observational uncertainty</a:t>
            </a:r>
            <a:endParaRPr lang="en-US" dirty="0"/>
          </a:p>
        </p:txBody>
      </p:sp>
      <p:sp>
        <p:nvSpPr>
          <p:cNvPr id="25605" name="Text Box 12"/>
          <p:cNvSpPr txBox="1">
            <a:spLocks noChangeArrowheads="1"/>
          </p:cNvSpPr>
          <p:nvPr/>
        </p:nvSpPr>
        <p:spPr bwMode="auto">
          <a:xfrm>
            <a:off x="46038" y="6534150"/>
            <a:ext cx="3949700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 sz="1600">
                <a:latin typeface="Calibri" pitchFamily="34" charset="0"/>
              </a:rPr>
              <a:t>Massonnet et al. (2016, in preparation)</a:t>
            </a:r>
            <a:endParaRPr lang="en-US" altLang="es-ES" sz="16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18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5) Event attribution</a:t>
            </a:r>
            <a:endParaRPr lang="en-US" dirty="0"/>
          </a:p>
        </p:txBody>
      </p:sp>
      <p:sp>
        <p:nvSpPr>
          <p:cNvPr id="26627" name="Footer Placeholder 4"/>
          <p:cNvSpPr txBox="1">
            <a:spLocks/>
          </p:cNvSpPr>
          <p:nvPr/>
        </p:nvSpPr>
        <p:spPr bwMode="auto">
          <a:xfrm>
            <a:off x="1649413" y="6513513"/>
            <a:ext cx="65928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s-ES" sz="900">
                <a:solidFill>
                  <a:srgbClr val="FFFFFF"/>
                </a:solidFill>
                <a:latin typeface="Century Gothic" pitchFamily="34" charset="0"/>
              </a:rPr>
              <a:t>C3S Climate Projections Workshop: Near-term predictions and projections, 21 April 2015</a:t>
            </a:r>
          </a:p>
        </p:txBody>
      </p:sp>
      <p:sp>
        <p:nvSpPr>
          <p:cNvPr id="26628" name="Text Box 12"/>
          <p:cNvSpPr txBox="1">
            <a:spLocks noChangeArrowheads="1"/>
          </p:cNvSpPr>
          <p:nvPr/>
        </p:nvSpPr>
        <p:spPr bwMode="auto">
          <a:xfrm>
            <a:off x="9525" y="6704013"/>
            <a:ext cx="4776788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 sz="1600">
                <a:latin typeface="Calibri" pitchFamily="34" charset="0"/>
              </a:rPr>
              <a:t>Omar Bellprat (BSC)</a:t>
            </a:r>
            <a:endParaRPr lang="en-US" altLang="es-ES" sz="1600">
              <a:latin typeface="Calibri" pitchFamily="34" charset="0"/>
            </a:endParaRPr>
          </a:p>
        </p:txBody>
      </p:sp>
      <p:grpSp>
        <p:nvGrpSpPr>
          <p:cNvPr id="26629" name="Group 7"/>
          <p:cNvGrpSpPr>
            <a:grpSpLocks/>
          </p:cNvGrpSpPr>
          <p:nvPr/>
        </p:nvGrpSpPr>
        <p:grpSpPr bwMode="auto">
          <a:xfrm>
            <a:off x="822325" y="1573213"/>
            <a:ext cx="8001000" cy="4267200"/>
            <a:chOff x="1154112" y="2408237"/>
            <a:chExt cx="8001000" cy="4267200"/>
          </a:xfrm>
        </p:grpSpPr>
        <p:cxnSp>
          <p:nvCxnSpPr>
            <p:cNvPr id="9" name="Straight Arrow Connector 8"/>
            <p:cNvCxnSpPr/>
            <p:nvPr/>
          </p:nvCxnSpPr>
          <p:spPr bwMode="auto">
            <a:xfrm flipV="1">
              <a:off x="1154112" y="2408237"/>
              <a:ext cx="0" cy="4267200"/>
            </a:xfrm>
            <a:prstGeom prst="straightConnector1">
              <a:avLst/>
            </a:prstGeom>
            <a:ln w="38100">
              <a:headEnd type="none" w="med" len="med"/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 bwMode="auto">
            <a:xfrm>
              <a:off x="1154112" y="6675437"/>
              <a:ext cx="8001000" cy="0"/>
            </a:xfrm>
            <a:prstGeom prst="straightConnector1">
              <a:avLst/>
            </a:prstGeom>
            <a:ln w="38100">
              <a:headEnd type="none" w="med" len="med"/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6630" name="TextBox 10"/>
          <p:cNvSpPr txBox="1">
            <a:spLocks noChangeArrowheads="1"/>
          </p:cNvSpPr>
          <p:nvPr/>
        </p:nvSpPr>
        <p:spPr bwMode="auto">
          <a:xfrm>
            <a:off x="3946525" y="6069013"/>
            <a:ext cx="284321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s-ES" sz="2400"/>
              <a:t>Extreme event</a:t>
            </a:r>
          </a:p>
        </p:txBody>
      </p:sp>
      <p:sp>
        <p:nvSpPr>
          <p:cNvPr id="26631" name="TextBox 11"/>
          <p:cNvSpPr txBox="1">
            <a:spLocks noChangeArrowheads="1"/>
          </p:cNvSpPr>
          <p:nvPr/>
        </p:nvSpPr>
        <p:spPr bwMode="auto">
          <a:xfrm rot="-5400000">
            <a:off x="-941388" y="2789238"/>
            <a:ext cx="28416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s-ES" sz="2400"/>
              <a:t>Probability</a:t>
            </a:r>
          </a:p>
        </p:txBody>
      </p:sp>
      <p:sp>
        <p:nvSpPr>
          <p:cNvPr id="26632" name="Freeform 12"/>
          <p:cNvSpPr>
            <a:spLocks/>
          </p:cNvSpPr>
          <p:nvPr/>
        </p:nvSpPr>
        <p:spPr bwMode="auto">
          <a:xfrm>
            <a:off x="974725" y="2884488"/>
            <a:ext cx="7270750" cy="2835275"/>
          </a:xfrm>
          <a:custGeom>
            <a:avLst/>
            <a:gdLst>
              <a:gd name="T0" fmla="*/ 0 w 3087727"/>
              <a:gd name="T1" fmla="*/ 2147483647 h 1110371"/>
              <a:gd name="T2" fmla="*/ 2147483647 w 3087727"/>
              <a:gd name="T3" fmla="*/ 2147483647 h 1110371"/>
              <a:gd name="T4" fmla="*/ 2147483647 w 3087727"/>
              <a:gd name="T5" fmla="*/ 58610906 h 1110371"/>
              <a:gd name="T6" fmla="*/ 2147483647 w 3087727"/>
              <a:gd name="T7" fmla="*/ 2147483647 h 1110371"/>
              <a:gd name="T8" fmla="*/ 2147483647 w 3087727"/>
              <a:gd name="T9" fmla="*/ 2147483647 h 1110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87727" h="1110371">
                <a:moveTo>
                  <a:pt x="0" y="1110369"/>
                </a:moveTo>
                <a:cubicBezTo>
                  <a:pt x="294904" y="1099483"/>
                  <a:pt x="561366" y="1035446"/>
                  <a:pt x="807195" y="850387"/>
                </a:cubicBezTo>
                <a:cubicBezTo>
                  <a:pt x="1053024" y="665329"/>
                  <a:pt x="1246188" y="-4017"/>
                  <a:pt x="1474973" y="18"/>
                </a:cubicBezTo>
                <a:cubicBezTo>
                  <a:pt x="1703758" y="4053"/>
                  <a:pt x="1911113" y="689537"/>
                  <a:pt x="2179905" y="874596"/>
                </a:cubicBezTo>
                <a:cubicBezTo>
                  <a:pt x="2448697" y="1059655"/>
                  <a:pt x="2949182" y="1078703"/>
                  <a:pt x="3087727" y="1110371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633" name="Group 13"/>
          <p:cNvGrpSpPr>
            <a:grpSpLocks/>
          </p:cNvGrpSpPr>
          <p:nvPr/>
        </p:nvGrpSpPr>
        <p:grpSpPr bwMode="auto">
          <a:xfrm>
            <a:off x="944563" y="2886075"/>
            <a:ext cx="7353300" cy="2867025"/>
            <a:chOff x="1493852" y="3687545"/>
            <a:chExt cx="7352695" cy="2867531"/>
          </a:xfrm>
        </p:grpSpPr>
        <p:sp>
          <p:nvSpPr>
            <p:cNvPr id="26656" name="Freeform 14"/>
            <p:cNvSpPr>
              <a:spLocks/>
            </p:cNvSpPr>
            <p:nvPr/>
          </p:nvSpPr>
          <p:spPr bwMode="auto">
            <a:xfrm>
              <a:off x="1493852" y="3687545"/>
              <a:ext cx="7352695" cy="2867531"/>
            </a:xfrm>
            <a:custGeom>
              <a:avLst/>
              <a:gdLst>
                <a:gd name="T0" fmla="*/ 0 w 3087727"/>
                <a:gd name="T1" fmla="*/ 2147483647 h 1110371"/>
                <a:gd name="T2" fmla="*/ 2147483647 w 3087727"/>
                <a:gd name="T3" fmla="*/ 2147483647 h 1110371"/>
                <a:gd name="T4" fmla="*/ 2147483647 w 3087727"/>
                <a:gd name="T5" fmla="*/ 69787079 h 1110371"/>
                <a:gd name="T6" fmla="*/ 2147483647 w 3087727"/>
                <a:gd name="T7" fmla="*/ 2147483647 h 1110371"/>
                <a:gd name="T8" fmla="*/ 2147483647 w 3087727"/>
                <a:gd name="T9" fmla="*/ 2147483647 h 11103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87727" h="1110371">
                  <a:moveTo>
                    <a:pt x="0" y="1110369"/>
                  </a:moveTo>
                  <a:cubicBezTo>
                    <a:pt x="294904" y="1099483"/>
                    <a:pt x="561366" y="1035446"/>
                    <a:pt x="807195" y="850387"/>
                  </a:cubicBezTo>
                  <a:cubicBezTo>
                    <a:pt x="1053024" y="665329"/>
                    <a:pt x="1246188" y="-4017"/>
                    <a:pt x="1474973" y="18"/>
                  </a:cubicBezTo>
                  <a:cubicBezTo>
                    <a:pt x="1703758" y="4053"/>
                    <a:pt x="1911113" y="689537"/>
                    <a:pt x="2179905" y="874596"/>
                  </a:cubicBezTo>
                  <a:cubicBezTo>
                    <a:pt x="2448697" y="1059655"/>
                    <a:pt x="2949182" y="1078703"/>
                    <a:pt x="3087727" y="1110371"/>
                  </a:cubicBezTo>
                </a:path>
              </a:pathLst>
            </a:custGeom>
            <a:noFill/>
            <a:ln w="38100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57" name="TextBox 15"/>
            <p:cNvSpPr txBox="1">
              <a:spLocks noChangeArrowheads="1"/>
            </p:cNvSpPr>
            <p:nvPr/>
          </p:nvSpPr>
          <p:spPr bwMode="auto">
            <a:xfrm>
              <a:off x="1611312" y="4071646"/>
              <a:ext cx="4584100" cy="134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s-ES" sz="2400">
                  <a:solidFill>
                    <a:srgbClr val="FF0000"/>
                  </a:solidFill>
                </a:rPr>
                <a:t>A model:</a:t>
              </a:r>
            </a:p>
            <a:p>
              <a:pPr eaLnBrk="1" hangingPunct="1"/>
              <a:r>
                <a:rPr lang="en-US" altLang="es-ES"/>
                <a:t>Variability </a:t>
              </a:r>
              <a:r>
                <a:rPr lang="en-US" altLang="es-ES">
                  <a:solidFill>
                    <a:srgbClr val="FF0000"/>
                  </a:solidFill>
                  <a:sym typeface="Wingdings" pitchFamily="2" charset="2"/>
                </a:rPr>
                <a:t></a:t>
              </a:r>
              <a:endParaRPr lang="en-US" altLang="es-ES">
                <a:solidFill>
                  <a:srgbClr val="FF0000"/>
                </a:solidFill>
              </a:endParaRPr>
            </a:p>
            <a:p>
              <a:pPr eaLnBrk="1" hangingPunct="1"/>
              <a:r>
                <a:rPr lang="en-US" altLang="es-ES"/>
                <a:t>Trend </a:t>
              </a:r>
              <a:r>
                <a:rPr lang="en-US" altLang="es-ES">
                  <a:solidFill>
                    <a:srgbClr val="FF0000"/>
                  </a:solidFill>
                  <a:sym typeface="Wingdings" pitchFamily="2" charset="2"/>
                </a:rPr>
                <a:t></a:t>
              </a:r>
              <a:endParaRPr lang="en-US" altLang="es-ES">
                <a:solidFill>
                  <a:srgbClr val="FF0000"/>
                </a:solidFill>
              </a:endParaRPr>
            </a:p>
            <a:p>
              <a:pPr eaLnBrk="1" hangingPunct="1"/>
              <a:r>
                <a:rPr lang="en-US" altLang="es-ES"/>
                <a:t>Mean </a:t>
              </a:r>
              <a:r>
                <a:rPr lang="en-US" altLang="es-ES">
                  <a:solidFill>
                    <a:srgbClr val="FF0000"/>
                  </a:solidFill>
                  <a:sym typeface="Wingdings" pitchFamily="2" charset="2"/>
                </a:rPr>
                <a:t></a:t>
              </a:r>
              <a:endParaRPr lang="en-US" altLang="es-ES">
                <a:solidFill>
                  <a:srgbClr val="FF0000"/>
                </a:solidFill>
              </a:endParaRPr>
            </a:p>
          </p:txBody>
        </p:sp>
      </p:grpSp>
      <p:sp>
        <p:nvSpPr>
          <p:cNvPr id="26634" name="TextBox 16"/>
          <p:cNvSpPr txBox="1">
            <a:spLocks noChangeArrowheads="1"/>
          </p:cNvSpPr>
          <p:nvPr/>
        </p:nvSpPr>
        <p:spPr bwMode="auto">
          <a:xfrm>
            <a:off x="3489325" y="4576763"/>
            <a:ext cx="2667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s-ES" sz="2400"/>
              <a:t>Observations</a:t>
            </a:r>
          </a:p>
        </p:txBody>
      </p:sp>
      <p:cxnSp>
        <p:nvCxnSpPr>
          <p:cNvPr id="26635" name="Straight Connector 17"/>
          <p:cNvCxnSpPr>
            <a:cxnSpLocks noChangeShapeType="1"/>
          </p:cNvCxnSpPr>
          <p:nvPr/>
        </p:nvCxnSpPr>
        <p:spPr bwMode="auto">
          <a:xfrm flipV="1">
            <a:off x="7375525" y="2182813"/>
            <a:ext cx="0" cy="3521075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6" name="Freeform 18"/>
          <p:cNvSpPr>
            <a:spLocks/>
          </p:cNvSpPr>
          <p:nvPr/>
        </p:nvSpPr>
        <p:spPr bwMode="auto">
          <a:xfrm>
            <a:off x="7375525" y="5307013"/>
            <a:ext cx="1014413" cy="423862"/>
          </a:xfrm>
          <a:custGeom>
            <a:avLst/>
            <a:gdLst>
              <a:gd name="T0" fmla="*/ 0 w 1615044"/>
              <a:gd name="T1" fmla="*/ 0 h 1698172"/>
              <a:gd name="T2" fmla="*/ 0 w 1615044"/>
              <a:gd name="T3" fmla="*/ 0 h 1698172"/>
              <a:gd name="T4" fmla="*/ 146 w 1615044"/>
              <a:gd name="T5" fmla="*/ 0 h 1698172"/>
              <a:gd name="T6" fmla="*/ 138 w 1615044"/>
              <a:gd name="T7" fmla="*/ 0 h 1698172"/>
              <a:gd name="T8" fmla="*/ 185 w 1615044"/>
              <a:gd name="T9" fmla="*/ 0 h 1698172"/>
              <a:gd name="T10" fmla="*/ 399 w 1615044"/>
              <a:gd name="T11" fmla="*/ 0 h 1698172"/>
              <a:gd name="T12" fmla="*/ 643 w 1615044"/>
              <a:gd name="T13" fmla="*/ 0 h 1698172"/>
              <a:gd name="T14" fmla="*/ 828 w 1615044"/>
              <a:gd name="T15" fmla="*/ 0 h 1698172"/>
              <a:gd name="T16" fmla="*/ 948 w 1615044"/>
              <a:gd name="T17" fmla="*/ 0 h 1698172"/>
              <a:gd name="T18" fmla="*/ 0 w 1615044"/>
              <a:gd name="T19" fmla="*/ 0 h 169817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15044" h="1698172">
                <a:moveTo>
                  <a:pt x="0" y="1674421"/>
                </a:moveTo>
                <a:lnTo>
                  <a:pt x="0" y="0"/>
                </a:lnTo>
                <a:lnTo>
                  <a:pt x="249382" y="712520"/>
                </a:lnTo>
                <a:lnTo>
                  <a:pt x="235752" y="511172"/>
                </a:lnTo>
                <a:cubicBezTo>
                  <a:pt x="256336" y="527253"/>
                  <a:pt x="295832" y="638227"/>
                  <a:pt x="316416" y="654308"/>
                </a:cubicBezTo>
                <a:lnTo>
                  <a:pt x="681290" y="1140192"/>
                </a:lnTo>
                <a:lnTo>
                  <a:pt x="1096486" y="1365820"/>
                </a:lnTo>
                <a:lnTo>
                  <a:pt x="1412722" y="1579473"/>
                </a:lnTo>
                <a:lnTo>
                  <a:pt x="1615044" y="1698172"/>
                </a:lnTo>
                <a:lnTo>
                  <a:pt x="0" y="1674421"/>
                </a:lnTo>
                <a:close/>
              </a:path>
            </a:pathLst>
          </a:custGeom>
          <a:solidFill>
            <a:srgbClr val="C00000">
              <a:alpha val="32156"/>
            </a:srgbClr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7" name="Freeform 19"/>
          <p:cNvSpPr>
            <a:spLocks/>
          </p:cNvSpPr>
          <p:nvPr/>
        </p:nvSpPr>
        <p:spPr bwMode="auto">
          <a:xfrm>
            <a:off x="3489325" y="2195513"/>
            <a:ext cx="4803775" cy="3494087"/>
          </a:xfrm>
          <a:custGeom>
            <a:avLst/>
            <a:gdLst>
              <a:gd name="T0" fmla="*/ 0 w 1534872"/>
              <a:gd name="T1" fmla="*/ 2147483647 h 1029511"/>
              <a:gd name="T2" fmla="*/ 2147483647 w 1534872"/>
              <a:gd name="T3" fmla="*/ 2147483647 h 1029511"/>
              <a:gd name="T4" fmla="*/ 2147483647 w 1534872"/>
              <a:gd name="T5" fmla="*/ 2147483647 h 1029511"/>
              <a:gd name="T6" fmla="*/ 2147483647 w 1534872"/>
              <a:gd name="T7" fmla="*/ 2147483647 h 1029511"/>
              <a:gd name="T8" fmla="*/ 2147483647 w 1534872"/>
              <a:gd name="T9" fmla="*/ 2147483647 h 10295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34872" h="1029511">
                <a:moveTo>
                  <a:pt x="0" y="1019995"/>
                </a:moveTo>
                <a:cubicBezTo>
                  <a:pt x="294904" y="1009109"/>
                  <a:pt x="392839" y="963307"/>
                  <a:pt x="533768" y="793312"/>
                </a:cubicBezTo>
                <a:cubicBezTo>
                  <a:pt x="674697" y="623317"/>
                  <a:pt x="740607" y="-4801"/>
                  <a:pt x="845576" y="27"/>
                </a:cubicBezTo>
                <a:cubicBezTo>
                  <a:pt x="950545" y="4855"/>
                  <a:pt x="1048701" y="650697"/>
                  <a:pt x="1163584" y="822278"/>
                </a:cubicBezTo>
                <a:cubicBezTo>
                  <a:pt x="1278467" y="993859"/>
                  <a:pt x="1396327" y="997843"/>
                  <a:pt x="1534872" y="1029511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8" name="Freeform 20"/>
          <p:cNvSpPr>
            <a:spLocks/>
          </p:cNvSpPr>
          <p:nvPr/>
        </p:nvSpPr>
        <p:spPr bwMode="auto">
          <a:xfrm>
            <a:off x="2520950" y="2209800"/>
            <a:ext cx="5062538" cy="3521075"/>
          </a:xfrm>
          <a:custGeom>
            <a:avLst/>
            <a:gdLst>
              <a:gd name="T0" fmla="*/ 0 w 1534872"/>
              <a:gd name="T1" fmla="*/ 2147483647 h 1040007"/>
              <a:gd name="T2" fmla="*/ 2147483647 w 1534872"/>
              <a:gd name="T3" fmla="*/ 2147483647 h 1040007"/>
              <a:gd name="T4" fmla="*/ 2147483647 w 1534872"/>
              <a:gd name="T5" fmla="*/ 2147483647 h 1040007"/>
              <a:gd name="T6" fmla="*/ 2147483647 w 1534872"/>
              <a:gd name="T7" fmla="*/ 2147483647 h 1040007"/>
              <a:gd name="T8" fmla="*/ 2147483647 w 1534872"/>
              <a:gd name="T9" fmla="*/ 2147483647 h 10400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34872" h="1040007">
                <a:moveTo>
                  <a:pt x="0" y="1019995"/>
                </a:moveTo>
                <a:cubicBezTo>
                  <a:pt x="294904" y="1009109"/>
                  <a:pt x="392839" y="963307"/>
                  <a:pt x="533768" y="793312"/>
                </a:cubicBezTo>
                <a:cubicBezTo>
                  <a:pt x="674697" y="623317"/>
                  <a:pt x="740607" y="-4801"/>
                  <a:pt x="845576" y="27"/>
                </a:cubicBezTo>
                <a:cubicBezTo>
                  <a:pt x="950545" y="4855"/>
                  <a:pt x="1048701" y="648948"/>
                  <a:pt x="1163584" y="822278"/>
                </a:cubicBezTo>
                <a:cubicBezTo>
                  <a:pt x="1278467" y="995608"/>
                  <a:pt x="1396327" y="1008339"/>
                  <a:pt x="1534872" y="1040007"/>
                </a:cubicBezTo>
              </a:path>
            </a:pathLst>
          </a:cu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9" name="Freeform 21"/>
          <p:cNvSpPr>
            <a:spLocks/>
          </p:cNvSpPr>
          <p:nvPr/>
        </p:nvSpPr>
        <p:spPr bwMode="auto">
          <a:xfrm>
            <a:off x="7375525" y="5589588"/>
            <a:ext cx="146050" cy="163512"/>
          </a:xfrm>
          <a:custGeom>
            <a:avLst/>
            <a:gdLst>
              <a:gd name="T0" fmla="*/ 0 w 546265"/>
              <a:gd name="T1" fmla="*/ 4763321 h 130629"/>
              <a:gd name="T2" fmla="*/ 0 w 546265"/>
              <a:gd name="T3" fmla="*/ 4763321 h 130629"/>
              <a:gd name="T4" fmla="*/ 0 w 546265"/>
              <a:gd name="T5" fmla="*/ 0 h 130629"/>
              <a:gd name="T6" fmla="*/ 0 w 546265"/>
              <a:gd name="T7" fmla="*/ 4763321 h 13062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46265" h="130629">
                <a:moveTo>
                  <a:pt x="11875" y="130629"/>
                </a:moveTo>
                <a:lnTo>
                  <a:pt x="546265" y="130629"/>
                </a:lnTo>
                <a:lnTo>
                  <a:pt x="0" y="0"/>
                </a:lnTo>
                <a:lnTo>
                  <a:pt x="11875" y="130629"/>
                </a:lnTo>
                <a:close/>
              </a:path>
            </a:pathLst>
          </a:custGeom>
          <a:solidFill>
            <a:srgbClr val="00B050">
              <a:alpha val="52156"/>
            </a:srgbClr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26640" name="Straight Connector 22"/>
          <p:cNvCxnSpPr>
            <a:cxnSpLocks noChangeShapeType="1"/>
          </p:cNvCxnSpPr>
          <p:nvPr/>
        </p:nvCxnSpPr>
        <p:spPr bwMode="auto">
          <a:xfrm>
            <a:off x="6789738" y="6254750"/>
            <a:ext cx="363537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641" name="Straight Connector 23"/>
          <p:cNvCxnSpPr>
            <a:cxnSpLocks noChangeShapeType="1"/>
          </p:cNvCxnSpPr>
          <p:nvPr/>
        </p:nvCxnSpPr>
        <p:spPr bwMode="auto">
          <a:xfrm>
            <a:off x="6789738" y="6543675"/>
            <a:ext cx="363537" cy="0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642" name="Rectangle 24"/>
          <p:cNvSpPr>
            <a:spLocks noChangeArrowheads="1"/>
          </p:cNvSpPr>
          <p:nvPr/>
        </p:nvSpPr>
        <p:spPr bwMode="auto">
          <a:xfrm>
            <a:off x="-36513" y="1349375"/>
            <a:ext cx="9598026" cy="5327650"/>
          </a:xfrm>
          <a:prstGeom prst="rect">
            <a:avLst/>
          </a:prstGeom>
          <a:solidFill>
            <a:schemeClr val="accent1">
              <a:alpha val="7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92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4492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4492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4492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4492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>
              <a:lnSpc>
                <a:spcPct val="104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 altLang="es-ES">
              <a:solidFill>
                <a:schemeClr val="bg1"/>
              </a:solidFill>
            </a:endParaRPr>
          </a:p>
        </p:txBody>
      </p:sp>
      <p:grpSp>
        <p:nvGrpSpPr>
          <p:cNvPr id="26643" name="Group 25"/>
          <p:cNvGrpSpPr>
            <a:grpSpLocks/>
          </p:cNvGrpSpPr>
          <p:nvPr/>
        </p:nvGrpSpPr>
        <p:grpSpPr bwMode="auto">
          <a:xfrm>
            <a:off x="427038" y="3074988"/>
            <a:ext cx="8167687" cy="668337"/>
            <a:chOff x="618220" y="1919638"/>
            <a:chExt cx="8168243" cy="668516"/>
          </a:xfrm>
        </p:grpSpPr>
        <p:sp>
          <p:nvSpPr>
            <p:cNvPr id="26653" name="TextBox 26"/>
            <p:cNvSpPr txBox="1">
              <a:spLocks noChangeArrowheads="1"/>
            </p:cNvSpPr>
            <p:nvPr/>
          </p:nvSpPr>
          <p:spPr bwMode="auto">
            <a:xfrm>
              <a:off x="618220" y="1919638"/>
              <a:ext cx="8168243" cy="668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s-ES" sz="3600"/>
                <a:t>How can we put trust into               ?</a:t>
              </a:r>
            </a:p>
          </p:txBody>
        </p:sp>
        <p:sp>
          <p:nvSpPr>
            <p:cNvPr id="26654" name="Rectangle 27"/>
            <p:cNvSpPr>
              <a:spLocks noChangeArrowheads="1"/>
            </p:cNvSpPr>
            <p:nvPr/>
          </p:nvSpPr>
          <p:spPr bwMode="auto">
            <a:xfrm>
              <a:off x="6043263" y="2131959"/>
              <a:ext cx="583175" cy="276278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defTabSz="449263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449263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449263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449263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449263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>
                <a:lnSpc>
                  <a:spcPct val="104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s-ES" altLang="es-ES">
                <a:solidFill>
                  <a:schemeClr val="bg1"/>
                </a:solidFill>
              </a:endParaRPr>
            </a:p>
          </p:txBody>
        </p:sp>
        <p:sp>
          <p:nvSpPr>
            <p:cNvPr id="26655" name="Rectangle 28"/>
            <p:cNvSpPr>
              <a:spLocks noChangeArrowheads="1"/>
            </p:cNvSpPr>
            <p:nvPr/>
          </p:nvSpPr>
          <p:spPr bwMode="auto">
            <a:xfrm>
              <a:off x="6873765" y="2131959"/>
              <a:ext cx="583178" cy="276278"/>
            </a:xfrm>
            <a:prstGeom prst="rect">
              <a:avLst/>
            </a:prstGeom>
            <a:solidFill>
              <a:srgbClr val="7BCCC4"/>
            </a:solidFill>
            <a:ln w="9525" algn="ctr">
              <a:solidFill>
                <a:srgbClr val="7BCCC4"/>
              </a:solidFill>
              <a:round/>
              <a:headEnd/>
              <a:tailEnd/>
            </a:ln>
          </p:spPr>
          <p:txBody>
            <a:bodyPr/>
            <a:lstStyle>
              <a:lvl1pPr defTabSz="449263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defTabSz="449263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defTabSz="449263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defTabSz="449263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defTabSz="449263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>
                <a:lnSpc>
                  <a:spcPct val="104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s-ES" altLang="es-ES">
                <a:solidFill>
                  <a:schemeClr val="bg1"/>
                </a:solidFill>
              </a:endParaRPr>
            </a:p>
          </p:txBody>
        </p:sp>
      </p:grpSp>
      <p:grpSp>
        <p:nvGrpSpPr>
          <p:cNvPr id="26644" name="Group 29"/>
          <p:cNvGrpSpPr>
            <a:grpSpLocks/>
          </p:cNvGrpSpPr>
          <p:nvPr/>
        </p:nvGrpSpPr>
        <p:grpSpPr bwMode="auto">
          <a:xfrm>
            <a:off x="5834063" y="2884488"/>
            <a:ext cx="774700" cy="450850"/>
            <a:chOff x="6335712" y="3475037"/>
            <a:chExt cx="775166" cy="451653"/>
          </a:xfrm>
        </p:grpSpPr>
        <p:sp>
          <p:nvSpPr>
            <p:cNvPr id="26651" name="TextBox 30"/>
            <p:cNvSpPr txBox="1">
              <a:spLocks noChangeArrowheads="1"/>
            </p:cNvSpPr>
            <p:nvPr/>
          </p:nvSpPr>
          <p:spPr bwMode="auto">
            <a:xfrm>
              <a:off x="6335712" y="3475037"/>
              <a:ext cx="659375" cy="3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s-ES"/>
                <a:t>P</a:t>
              </a:r>
            </a:p>
          </p:txBody>
        </p:sp>
        <p:sp>
          <p:nvSpPr>
            <p:cNvPr id="26652" name="TextBox 31"/>
            <p:cNvSpPr txBox="1">
              <a:spLocks noChangeArrowheads="1"/>
            </p:cNvSpPr>
            <p:nvPr/>
          </p:nvSpPr>
          <p:spPr bwMode="auto">
            <a:xfrm>
              <a:off x="6451503" y="3610321"/>
              <a:ext cx="659375" cy="316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s-ES" sz="1400"/>
                <a:t>ANT</a:t>
              </a:r>
            </a:p>
          </p:txBody>
        </p:sp>
      </p:grpSp>
      <p:grpSp>
        <p:nvGrpSpPr>
          <p:cNvPr id="26645" name="Group 32"/>
          <p:cNvGrpSpPr>
            <a:grpSpLocks/>
          </p:cNvGrpSpPr>
          <p:nvPr/>
        </p:nvGrpSpPr>
        <p:grpSpPr bwMode="auto">
          <a:xfrm>
            <a:off x="6583363" y="2884488"/>
            <a:ext cx="774700" cy="436562"/>
            <a:chOff x="6335712" y="3475037"/>
            <a:chExt cx="775166" cy="436520"/>
          </a:xfrm>
        </p:grpSpPr>
        <p:sp>
          <p:nvSpPr>
            <p:cNvPr id="26649" name="TextBox 33"/>
            <p:cNvSpPr txBox="1">
              <a:spLocks noChangeArrowheads="1"/>
            </p:cNvSpPr>
            <p:nvPr/>
          </p:nvSpPr>
          <p:spPr bwMode="auto">
            <a:xfrm>
              <a:off x="6335712" y="3475037"/>
              <a:ext cx="659375" cy="360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s-ES"/>
                <a:t>P</a:t>
              </a:r>
            </a:p>
          </p:txBody>
        </p:sp>
        <p:sp>
          <p:nvSpPr>
            <p:cNvPr id="26650" name="TextBox 34"/>
            <p:cNvSpPr txBox="1">
              <a:spLocks noChangeArrowheads="1"/>
            </p:cNvSpPr>
            <p:nvPr/>
          </p:nvSpPr>
          <p:spPr bwMode="auto">
            <a:xfrm>
              <a:off x="6451503" y="3610321"/>
              <a:ext cx="659375" cy="301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/>
              <a:r>
                <a:rPr lang="en-US" altLang="es-ES" sz="1400"/>
                <a:t>NAT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680295" y="1443768"/>
            <a:ext cx="2720864" cy="1244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7BCCC4"/>
                </a:solidFill>
              </a:rPr>
              <a:t>No climate change</a:t>
            </a:r>
          </a:p>
          <a:p>
            <a:pPr>
              <a:defRPr/>
            </a:pPr>
            <a:r>
              <a:rPr lang="en-US" dirty="0">
                <a:solidFill>
                  <a:srgbClr val="C00000"/>
                </a:solidFill>
              </a:rPr>
              <a:t>With climate change</a:t>
            </a:r>
          </a:p>
          <a:p>
            <a:pPr>
              <a:defRPr/>
            </a:pPr>
            <a:endParaRPr lang="en-US" dirty="0">
              <a:ln>
                <a:solidFill>
                  <a:srgbClr val="00B050"/>
                </a:solidFill>
              </a:ln>
            </a:endParaRPr>
          </a:p>
          <a:p>
            <a:pPr>
              <a:defRPr/>
            </a:pPr>
            <a:endParaRPr lang="en-US" dirty="0"/>
          </a:p>
        </p:txBody>
      </p:sp>
      <p:cxnSp>
        <p:nvCxnSpPr>
          <p:cNvPr id="26647" name="Straight Connector 36"/>
          <p:cNvCxnSpPr>
            <a:cxnSpLocks noChangeShapeType="1"/>
          </p:cNvCxnSpPr>
          <p:nvPr/>
        </p:nvCxnSpPr>
        <p:spPr bwMode="auto">
          <a:xfrm>
            <a:off x="1316038" y="1643063"/>
            <a:ext cx="363537" cy="0"/>
          </a:xfrm>
          <a:prstGeom prst="line">
            <a:avLst/>
          </a:prstGeom>
          <a:noFill/>
          <a:ln w="28575" algn="ctr">
            <a:solidFill>
              <a:srgbClr val="7BCCC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648" name="Straight Connector 37"/>
          <p:cNvCxnSpPr>
            <a:cxnSpLocks noChangeShapeType="1"/>
          </p:cNvCxnSpPr>
          <p:nvPr/>
        </p:nvCxnSpPr>
        <p:spPr bwMode="auto">
          <a:xfrm>
            <a:off x="1316038" y="1933575"/>
            <a:ext cx="363537" cy="0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359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69950"/>
            <a:ext cx="8964612" cy="1290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 eaLnBrk="1" hangingPunct="1">
              <a:spcBef>
                <a:spcPts val="600"/>
              </a:spcBef>
              <a:buFontTx/>
              <a:buNone/>
            </a:pPr>
            <a:r>
              <a:rPr lang="en-GB" altLang="en-US" smtClean="0">
                <a:latin typeface="Calibri" pitchFamily="34" charset="0"/>
                <a:ea typeface="ＭＳ Ｐゴシック" pitchFamily="34" charset="-128"/>
              </a:rPr>
              <a:t>Statistical model. Relationship between Fraction of Attributable Risk (FAR) and model error set in the statistical model. The FAR increases with model error.</a:t>
            </a:r>
          </a:p>
        </p:txBody>
      </p:sp>
      <p:sp>
        <p:nvSpPr>
          <p:cNvPr id="27651" name="Footer Placeholder 4"/>
          <p:cNvSpPr txBox="1">
            <a:spLocks/>
          </p:cNvSpPr>
          <p:nvPr/>
        </p:nvSpPr>
        <p:spPr bwMode="auto">
          <a:xfrm>
            <a:off x="1649413" y="6513513"/>
            <a:ext cx="65928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s-ES" sz="900">
                <a:solidFill>
                  <a:srgbClr val="FFFFFF"/>
                </a:solidFill>
                <a:latin typeface="Century Gothic" pitchFamily="34" charset="0"/>
              </a:rPr>
              <a:t>C3S Climate Projections Workshop: Near-term predictions and projections, 21 April 2015</a:t>
            </a:r>
          </a:p>
        </p:txBody>
      </p:sp>
      <p:pic>
        <p:nvPicPr>
          <p:cNvPr id="27652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384425"/>
            <a:ext cx="8331200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5) Attributable risk and model error</a:t>
            </a:r>
            <a:endParaRPr lang="en-US" dirty="0"/>
          </a:p>
        </p:txBody>
      </p:sp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9525" y="6615113"/>
            <a:ext cx="4776788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 sz="1600">
                <a:latin typeface="Calibri" pitchFamily="34" charset="0"/>
              </a:rPr>
              <a:t>Bellprat  and Doblas-Reyes (2016, GRL)</a:t>
            </a:r>
            <a:endParaRPr lang="en-US" altLang="es-ES" sz="16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48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s://upload.wikimedia.org/wikipedia/commons/0/04/Hurricane_Isabel_from_IS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" y="902816"/>
            <a:ext cx="5136505" cy="340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Seasonal predictions of Hurricanes</a:t>
            </a:r>
            <a:endParaRPr lang="en-US" sz="24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SU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614" y="1311558"/>
            <a:ext cx="1254850" cy="1750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Image result for xlcatli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305" y="1326566"/>
            <a:ext cx="1720431" cy="172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G:\Dropbox\BSC ES SERVICES COMM\Graphic Resources\HURRICANE\Galveston Island Texas 9 13 2008 after Hurricane Ike @Flikr cc by Chuck Simmin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" y="4379741"/>
            <a:ext cx="3873378" cy="257687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upload.wikimedia.org/wikipedia/commons/c/cd/Effects_of_Hurricane_Ike_in_San_Leon,_TX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872" y="4379741"/>
            <a:ext cx="4265787" cy="254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89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46138"/>
            <a:ext cx="8964612" cy="5519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Bef>
                <a:spcPts val="400"/>
              </a:spcBef>
              <a:spcAft>
                <a:spcPts val="200"/>
              </a:spcAft>
              <a:buClr>
                <a:schemeClr val="tx1"/>
              </a:buClr>
              <a:buFontTx/>
              <a:buNone/>
            </a:pPr>
            <a:r>
              <a:rPr lang="en-US" altLang="es-ES" sz="2000" dirty="0" smtClean="0">
                <a:latin typeface="+mn-lt"/>
                <a:ea typeface="ＭＳ Ｐゴシック" pitchFamily="34" charset="-128"/>
              </a:rPr>
              <a:t>European electricity flows for Jan-Feb (left) and June-July (right). Red nodes are the main exporters and blue the main importers. For clarity only the eight countries with the highest exchange are shown. </a:t>
            </a:r>
          </a:p>
          <a:p>
            <a:pPr marL="0" indent="0" eaLnBrk="1" hangingPunct="1">
              <a:spcBef>
                <a:spcPts val="400"/>
              </a:spcBef>
              <a:spcAft>
                <a:spcPts val="200"/>
              </a:spcAft>
              <a:buClr>
                <a:schemeClr val="tx1"/>
              </a:buClr>
              <a:buFontTx/>
              <a:buNone/>
            </a:pPr>
            <a:r>
              <a:rPr lang="en-US" altLang="es-ES" sz="2000" dirty="0" smtClean="0">
                <a:latin typeface="+mn-lt"/>
                <a:ea typeface="ＭＳ Ｐゴシック" pitchFamily="34" charset="-128"/>
              </a:rPr>
              <a:t>Data from ENTSO-E (2003-2014).</a:t>
            </a:r>
            <a:r>
              <a:rPr lang="en-GB" altLang="es-ES" sz="2000" b="1" dirty="0" smtClean="0">
                <a:latin typeface="+mn-lt"/>
                <a:ea typeface="ＭＳ Ｐゴシック" pitchFamily="34" charset="-128"/>
              </a:rPr>
              <a:t> </a:t>
            </a:r>
            <a:endParaRPr lang="en-GB" altLang="en-US" sz="2000" dirty="0" smtClean="0">
              <a:latin typeface="+mn-lt"/>
              <a:ea typeface="ＭＳ Ｐゴシック" pitchFamily="34" charset="-128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36000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Temperature forecasts for energy</a:t>
            </a:r>
            <a:endParaRPr lang="en-US" sz="2400" dirty="0"/>
          </a:p>
        </p:txBody>
      </p:sp>
      <p:sp>
        <p:nvSpPr>
          <p:cNvPr id="30724" name="Footer Placeholder 4"/>
          <p:cNvSpPr txBox="1">
            <a:spLocks/>
          </p:cNvSpPr>
          <p:nvPr/>
        </p:nvSpPr>
        <p:spPr bwMode="auto">
          <a:xfrm>
            <a:off x="1649413" y="6513513"/>
            <a:ext cx="65928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s-ES" sz="900">
                <a:solidFill>
                  <a:srgbClr val="FFFFFF"/>
                </a:solidFill>
                <a:latin typeface="Century Gothic" pitchFamily="34" charset="0"/>
              </a:rPr>
              <a:t>C3S Climate Projections Workshop: Near-term predictions and projections, 21 April 2015</a:t>
            </a:r>
          </a:p>
        </p:txBody>
      </p:sp>
      <p:sp>
        <p:nvSpPr>
          <p:cNvPr id="30725" name="Text Box 12"/>
          <p:cNvSpPr txBox="1">
            <a:spLocks noChangeArrowheads="1"/>
          </p:cNvSpPr>
          <p:nvPr/>
        </p:nvSpPr>
        <p:spPr bwMode="auto">
          <a:xfrm>
            <a:off x="12700" y="6232525"/>
            <a:ext cx="3949700" cy="29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GB" altLang="es-ES" dirty="0">
                <a:latin typeface="+mn-lt"/>
              </a:rPr>
              <a:t>M. De Felice (ENEA)</a:t>
            </a:r>
            <a:endParaRPr lang="en-US" altLang="es-ES" dirty="0">
              <a:latin typeface="+mn-lt"/>
            </a:endParaRPr>
          </a:p>
        </p:txBody>
      </p:sp>
      <p:pic>
        <p:nvPicPr>
          <p:cNvPr id="30726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2738438"/>
            <a:ext cx="7283450" cy="351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516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457200" y="3176586"/>
            <a:ext cx="8229600" cy="6667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2800" b="1" i="0" u="none" strike="noStrike" cap="none" dirty="0" smtClean="0">
                <a:solidFill>
                  <a:schemeClr val="accent1"/>
                </a:solidFill>
                <a:latin typeface="+mn-lt"/>
                <a:ea typeface="Arial"/>
                <a:cs typeface="Arial"/>
                <a:sym typeface="Arial"/>
              </a:rPr>
              <a:t>Atmospheric </a:t>
            </a:r>
            <a:r>
              <a:rPr lang="en-US" sz="2800" b="1" i="0" u="none" strike="noStrike" cap="none" dirty="0">
                <a:solidFill>
                  <a:schemeClr val="accent1"/>
                </a:solidFill>
                <a:latin typeface="+mn-lt"/>
                <a:ea typeface="Arial"/>
                <a:cs typeface="Arial"/>
                <a:sym typeface="Arial"/>
              </a:rPr>
              <a:t>Composition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6000"/>
            <a:ext cx="6191348" cy="696943"/>
          </a:xfrm>
        </p:spPr>
        <p:txBody>
          <a:bodyPr/>
          <a:lstStyle/>
          <a:p>
            <a:pPr>
              <a:defRPr/>
            </a:pPr>
            <a:r>
              <a:rPr lang="es-ES" sz="2400" dirty="0" err="1" smtClean="0">
                <a:latin typeface="+mn-lt"/>
              </a:rPr>
              <a:t>Computational</a:t>
            </a:r>
            <a:r>
              <a:rPr lang="es-ES" sz="2400" dirty="0" smtClean="0">
                <a:latin typeface="+mn-lt"/>
              </a:rPr>
              <a:t> </a:t>
            </a:r>
            <a:r>
              <a:rPr lang="es-ES" sz="2400" dirty="0" err="1" smtClean="0">
                <a:latin typeface="+mn-lt"/>
              </a:rPr>
              <a:t>Earth</a:t>
            </a:r>
            <a:r>
              <a:rPr lang="es-ES" sz="2400" dirty="0" smtClean="0">
                <a:latin typeface="+mn-lt"/>
              </a:rPr>
              <a:t> </a:t>
            </a:r>
            <a:r>
              <a:rPr lang="es-ES" sz="2400" dirty="0" err="1" smtClean="0">
                <a:latin typeface="+mn-lt"/>
              </a:rPr>
              <a:t>Services</a:t>
            </a:r>
            <a:endParaRPr lang="es-ES" sz="2400" dirty="0">
              <a:latin typeface="+mn-lt"/>
            </a:endParaRPr>
          </a:p>
        </p:txBody>
      </p:sp>
      <p:sp>
        <p:nvSpPr>
          <p:cNvPr id="18435" name="3 Rectángulo"/>
          <p:cNvSpPr>
            <a:spLocks noChangeArrowheads="1"/>
          </p:cNvSpPr>
          <p:nvPr/>
        </p:nvSpPr>
        <p:spPr bwMode="auto">
          <a:xfrm>
            <a:off x="179388" y="1565275"/>
            <a:ext cx="45720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en-US" sz="1800" dirty="0"/>
              <a:t>Performance analysis of Earth Sciences applications</a:t>
            </a:r>
          </a:p>
          <a:p>
            <a:pPr eaLnBrk="1" hangingPunct="1">
              <a:buFont typeface="Arial" charset="0"/>
              <a:buChar char="•"/>
            </a:pPr>
            <a:endParaRPr lang="en-US" altLang="en-US" sz="1800" dirty="0"/>
          </a:p>
          <a:p>
            <a:pPr eaLnBrk="1" hangingPunct="1">
              <a:buFont typeface="Arial" charset="0"/>
              <a:buChar char="•"/>
            </a:pPr>
            <a:r>
              <a:rPr lang="en-US" altLang="en-US" sz="1800" dirty="0"/>
              <a:t>Development of HPC user-friendly software framework for Earth system modeling and the management of operational systems</a:t>
            </a:r>
          </a:p>
          <a:p>
            <a:pPr eaLnBrk="1" hangingPunct="1">
              <a:buFont typeface="Arial" charset="0"/>
              <a:buChar char="•"/>
            </a:pPr>
            <a:endParaRPr lang="en-US" altLang="en-US" sz="1800" dirty="0"/>
          </a:p>
          <a:p>
            <a:pPr eaLnBrk="1" hangingPunct="1">
              <a:buFont typeface="Arial" charset="0"/>
              <a:buChar char="•"/>
            </a:pPr>
            <a:r>
              <a:rPr lang="en-US" altLang="en-US" sz="1800" dirty="0"/>
              <a:t>Provision of data services for Earth Sciences</a:t>
            </a:r>
          </a:p>
        </p:txBody>
      </p:sp>
      <p:sp>
        <p:nvSpPr>
          <p:cNvPr id="6" name="CuadroTexto 30"/>
          <p:cNvSpPr txBox="1"/>
          <p:nvPr/>
        </p:nvSpPr>
        <p:spPr>
          <a:xfrm>
            <a:off x="179388" y="857250"/>
            <a:ext cx="4392612" cy="57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rgbClr val="0058A9"/>
                </a:solidFill>
                <a:latin typeface="Arial"/>
                <a:ea typeface="+mn-ea"/>
              </a:rPr>
              <a:t>Products</a:t>
            </a:r>
          </a:p>
        </p:txBody>
      </p:sp>
      <p:sp>
        <p:nvSpPr>
          <p:cNvPr id="18437" name="4 Rectángulo"/>
          <p:cNvSpPr>
            <a:spLocks noChangeArrowheads="1"/>
          </p:cNvSpPr>
          <p:nvPr/>
        </p:nvSpPr>
        <p:spPr bwMode="auto">
          <a:xfrm>
            <a:off x="4567238" y="3941763"/>
            <a:ext cx="45720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en-US" sz="1800" dirty="0"/>
              <a:t>Analyze Earth models codes to identify issues and propose improvements</a:t>
            </a:r>
          </a:p>
          <a:p>
            <a:pPr eaLnBrk="1" hangingPunct="1">
              <a:buFont typeface="Arial" charset="0"/>
              <a:buChar char="•"/>
            </a:pPr>
            <a:endParaRPr lang="en-US" altLang="en-US" sz="1800" dirty="0"/>
          </a:p>
          <a:p>
            <a:pPr eaLnBrk="1" hangingPunct="1">
              <a:buFont typeface="Arial" charset="0"/>
              <a:buChar char="•"/>
            </a:pPr>
            <a:r>
              <a:rPr lang="en-US" altLang="en-US" sz="1800" dirty="0"/>
              <a:t>Port codes to power efficient architectures</a:t>
            </a:r>
          </a:p>
          <a:p>
            <a:pPr eaLnBrk="1" hangingPunct="1">
              <a:buFont typeface="Arial" charset="0"/>
              <a:buChar char="•"/>
            </a:pPr>
            <a:endParaRPr lang="en-US" altLang="en-US" sz="1800" dirty="0"/>
          </a:p>
          <a:p>
            <a:pPr eaLnBrk="1" hangingPunct="1">
              <a:buFont typeface="Arial" charset="0"/>
              <a:buChar char="•"/>
            </a:pPr>
            <a:r>
              <a:rPr lang="en-US" altLang="en-US" sz="1800" dirty="0"/>
              <a:t>Develop, deploy and maintain software infrastructure for the management, dissemination, and analysis of model output and observational data</a:t>
            </a:r>
          </a:p>
        </p:txBody>
      </p:sp>
      <p:sp>
        <p:nvSpPr>
          <p:cNvPr id="9" name="CuadroTexto 30"/>
          <p:cNvSpPr txBox="1"/>
          <p:nvPr/>
        </p:nvSpPr>
        <p:spPr>
          <a:xfrm>
            <a:off x="4572000" y="3152775"/>
            <a:ext cx="43926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rgbClr val="0058A9"/>
                </a:solidFill>
                <a:latin typeface="Arial"/>
                <a:ea typeface="+mn-ea"/>
              </a:rPr>
              <a:t>Applications</a:t>
            </a:r>
          </a:p>
        </p:txBody>
      </p:sp>
      <p:pic>
        <p:nvPicPr>
          <p:cNvPr id="184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4916488"/>
            <a:ext cx="14859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88" y="4840288"/>
            <a:ext cx="16954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326063"/>
            <a:ext cx="16192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42" name="10 Rectángulo"/>
          <p:cNvSpPr>
            <a:spLocks noChangeArrowheads="1"/>
          </p:cNvSpPr>
          <p:nvPr/>
        </p:nvSpPr>
        <p:spPr bwMode="auto">
          <a:xfrm>
            <a:off x="260350" y="6173788"/>
            <a:ext cx="1397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n-US" b="1">
                <a:latin typeface="OCR A Std" pitchFamily="49" charset="0"/>
              </a:rPr>
              <a:t>ESiWACE</a:t>
            </a:r>
          </a:p>
        </p:txBody>
      </p:sp>
      <p:pic>
        <p:nvPicPr>
          <p:cNvPr id="1844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038" y="6173788"/>
            <a:ext cx="162877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88" y="1031875"/>
            <a:ext cx="3925887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18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46138"/>
            <a:ext cx="8964612" cy="5519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800"/>
              </a:spcBef>
              <a:buFontTx/>
              <a:buNone/>
            </a:pPr>
            <a:r>
              <a:rPr lang="en-GB" altLang="en-US" sz="20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JJA near-surface temperature correlation of the ensemble mean from experiments with a climatological (top) and difference with one with realistic (bottom) land-surface initialisation. Results for EC-Earth2.3 started in May over 1979-2010.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0" y="72000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Predicting extremes</a:t>
            </a:r>
            <a:endParaRPr lang="en-US" sz="2400" dirty="0"/>
          </a:p>
        </p:txBody>
      </p:sp>
      <p:sp>
        <p:nvSpPr>
          <p:cNvPr id="29700" name="Footer Placeholder 4"/>
          <p:cNvSpPr txBox="1">
            <a:spLocks/>
          </p:cNvSpPr>
          <p:nvPr/>
        </p:nvSpPr>
        <p:spPr bwMode="auto">
          <a:xfrm>
            <a:off x="1649413" y="6513513"/>
            <a:ext cx="65928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s-ES" sz="900">
                <a:solidFill>
                  <a:srgbClr val="FFFFFF"/>
                </a:solidFill>
                <a:latin typeface="Century Gothic" panose="020B0502020202020204" pitchFamily="34" charset="0"/>
              </a:rPr>
              <a:t>C3S Climate Projections Workshop: Near-term predictions and projections, 21 April 2015</a:t>
            </a:r>
          </a:p>
        </p:txBody>
      </p:sp>
      <p:pic>
        <p:nvPicPr>
          <p:cNvPr id="2970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6963"/>
            <a:ext cx="9144000" cy="445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12700" y="6678613"/>
            <a:ext cx="3949700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es-ES" sz="1600" dirty="0" err="1">
                <a:cs typeface="Arial" panose="020B0604020202020204" pitchFamily="34" charset="0"/>
              </a:rPr>
              <a:t>Prodhomme</a:t>
            </a:r>
            <a:r>
              <a:rPr lang="en-GB" altLang="es-ES" sz="1600" dirty="0">
                <a:cs typeface="Arial" panose="020B0604020202020204" pitchFamily="34" charset="0"/>
              </a:rPr>
              <a:t> et al. (2015, </a:t>
            </a:r>
            <a:r>
              <a:rPr lang="en-GB" altLang="es-ES" sz="1600" dirty="0" err="1">
                <a:cs typeface="Arial" panose="020B0604020202020204" pitchFamily="34" charset="0"/>
              </a:rPr>
              <a:t>Clim</a:t>
            </a:r>
            <a:r>
              <a:rPr lang="en-GB" altLang="es-ES" sz="1600" dirty="0">
                <a:cs typeface="Arial" panose="020B0604020202020204" pitchFamily="34" charset="0"/>
              </a:rPr>
              <a:t>. </a:t>
            </a:r>
            <a:r>
              <a:rPr lang="en-GB" altLang="es-ES" sz="1600" dirty="0" err="1">
                <a:cs typeface="Arial" panose="020B0604020202020204" pitchFamily="34" charset="0"/>
              </a:rPr>
              <a:t>Dyn</a:t>
            </a:r>
            <a:r>
              <a:rPr lang="en-GB" altLang="es-ES" sz="1600" dirty="0">
                <a:cs typeface="Arial" panose="020B0604020202020204" pitchFamily="34" charset="0"/>
              </a:rPr>
              <a:t>.)</a:t>
            </a:r>
            <a:endParaRPr lang="en-US" altLang="es-ES" sz="1600" dirty="0">
              <a:cs typeface="Arial" panose="020B0604020202020204" pitchFamily="34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 rot="1884964" flipH="1">
            <a:off x="85725" y="2876550"/>
            <a:ext cx="8904288" cy="1362075"/>
          </a:xfrm>
          <a:prstGeom prst="rect">
            <a:avLst/>
          </a:prstGeom>
          <a:solidFill>
            <a:srgbClr val="D9D9D9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9144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s-ES" sz="34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Two ways for the analysis: online or offline</a:t>
            </a:r>
          </a:p>
          <a:p>
            <a:pPr algn="ctr" eaLnBrk="1" hangingPunct="1">
              <a:spcBef>
                <a:spcPct val="50000"/>
              </a:spcBef>
            </a:pPr>
            <a:r>
              <a:rPr lang="en-GB" altLang="es-ES" sz="34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Objective: reducing data traffic</a:t>
            </a:r>
          </a:p>
        </p:txBody>
      </p:sp>
    </p:spTree>
    <p:extLst>
      <p:ext uri="{BB962C8B-B14F-4D97-AF65-F5344CB8AC3E}">
        <p14:creationId xmlns:p14="http://schemas.microsoft.com/office/powerpoint/2010/main" val="11243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ángulo 67"/>
          <p:cNvSpPr/>
          <p:nvPr/>
        </p:nvSpPr>
        <p:spPr>
          <a:xfrm>
            <a:off x="-12428" y="5323743"/>
            <a:ext cx="9144000" cy="3292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Rectángulo 66"/>
          <p:cNvSpPr/>
          <p:nvPr/>
        </p:nvSpPr>
        <p:spPr>
          <a:xfrm>
            <a:off x="-12428" y="3520826"/>
            <a:ext cx="9144000" cy="4231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0" y="904875"/>
            <a:ext cx="9144000" cy="2950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 smtClean="0"/>
              <a:t>National and International collaborations</a:t>
            </a:r>
            <a:endParaRPr lang="en-US" sz="2400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4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56" y="1265291"/>
            <a:ext cx="10525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507" y="2707807"/>
            <a:ext cx="7239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Imagen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353" y="1901381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Imagen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56" y="1282713"/>
            <a:ext cx="7397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Imagen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6" y="1979891"/>
            <a:ext cx="17700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Imagen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378" y="2636617"/>
            <a:ext cx="733232" cy="73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Imagen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490" y="4471987"/>
            <a:ext cx="547624" cy="7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agen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283" y="2741583"/>
            <a:ext cx="1261176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Imagen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93" y="2446616"/>
            <a:ext cx="846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Imagen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45" y="1895414"/>
            <a:ext cx="1042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Imagen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62" y="1311446"/>
            <a:ext cx="10890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77" y="1352026"/>
            <a:ext cx="1701800" cy="498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Imagen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813" y="2269959"/>
            <a:ext cx="24685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Imagen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640" y="2715438"/>
            <a:ext cx="9985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Imagen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596" y="2690818"/>
            <a:ext cx="723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Imagen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200" y="1370970"/>
            <a:ext cx="3140503" cy="3937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Imagen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484" y="2482993"/>
            <a:ext cx="10175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1" name="Picture 16" descr="http://www.redtransfer.org/blog/wp-content/uploads/2014/02/CSIC_logo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046" y="2230842"/>
            <a:ext cx="1449235" cy="44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Picture 18" descr="http://www.creal.cat/projectebreathe/images/logoCREA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952" y="1364229"/>
            <a:ext cx="7350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3" name="Picture 8" descr="https://www.upm.es/tiendaUPM/catalog/images/Pin%20logotipo%20UPM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0" y="2536029"/>
            <a:ext cx="8509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Imagen 6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574" y="1880037"/>
            <a:ext cx="1382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Imagen 62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9" r="11479"/>
          <a:stretch/>
        </p:blipFill>
        <p:spPr bwMode="auto">
          <a:xfrm>
            <a:off x="994561" y="2472793"/>
            <a:ext cx="1080121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6" name="Picture 6" descr="http://www.actasanitaria.com/wp-content/uploads/2015/02/3-instituto-de-salud-carlos-iii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832" y="1801984"/>
            <a:ext cx="3025636" cy="39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7" name="Picture 10" descr="http://www.pedaliers.com/wp-content/uploads/2014/11/sedema.jpe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240" y="4610916"/>
            <a:ext cx="1718695" cy="51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2" name="Imagen 33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1" r="15964" b="39444"/>
          <a:stretch>
            <a:fillRect/>
          </a:stretch>
        </p:blipFill>
        <p:spPr bwMode="auto">
          <a:xfrm>
            <a:off x="3270742" y="5910823"/>
            <a:ext cx="796260" cy="647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Picture 39" descr="http://www.cbbanyoles.es/wp-content/uploads/2014/05/Logo-Generalitat-de-Catalunya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413" y="4009861"/>
            <a:ext cx="1908519" cy="43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8" name="Imagen 3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952368"/>
            <a:ext cx="10223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757" y="4003303"/>
            <a:ext cx="595470" cy="511809"/>
          </a:xfrm>
          <a:prstGeom prst="rect">
            <a:avLst/>
          </a:prstGeom>
        </p:spPr>
      </p:pic>
      <p:pic>
        <p:nvPicPr>
          <p:cNvPr id="47" name="Picture 6"/>
          <p:cNvPicPr/>
          <p:nvPr/>
        </p:nvPicPr>
        <p:blipFill>
          <a:blip r:embed="rId30"/>
          <a:stretch>
            <a:fillRect/>
          </a:stretch>
        </p:blipFill>
        <p:spPr>
          <a:xfrm>
            <a:off x="3301659" y="4556582"/>
            <a:ext cx="639104" cy="628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53" name="Imagen 5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596" y="4039719"/>
            <a:ext cx="2316901" cy="48654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2"/>
          <a:srcRect t="21813" b="27000"/>
          <a:stretch/>
        </p:blipFill>
        <p:spPr>
          <a:xfrm>
            <a:off x="314772" y="4020338"/>
            <a:ext cx="1111863" cy="417071"/>
          </a:xfrm>
          <a:prstGeom prst="rect">
            <a:avLst/>
          </a:prstGeom>
        </p:spPr>
      </p:pic>
      <p:pic>
        <p:nvPicPr>
          <p:cNvPr id="60" name="Imagen 8"/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" t="4429" r="58985" b="20459"/>
          <a:stretch/>
        </p:blipFill>
        <p:spPr>
          <a:xfrm>
            <a:off x="1814127" y="3998627"/>
            <a:ext cx="1029666" cy="455786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-36512" y="845666"/>
            <a:ext cx="2193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Research centers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6" name="Rectángulo 65"/>
          <p:cNvSpPr/>
          <p:nvPr/>
        </p:nvSpPr>
        <p:spPr>
          <a:xfrm>
            <a:off x="0" y="3517836"/>
            <a:ext cx="6157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Local administrations and international organizations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9" name="Rectángulo 68"/>
          <p:cNvSpPr/>
          <p:nvPr/>
        </p:nvSpPr>
        <p:spPr>
          <a:xfrm>
            <a:off x="0" y="5286098"/>
            <a:ext cx="2659895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Meteorological offices</a:t>
            </a:r>
            <a:endParaRPr lang="es-ES" sz="2000" dirty="0">
              <a:solidFill>
                <a:schemeClr val="accent1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330508" y="5911354"/>
            <a:ext cx="578779" cy="68488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343308" y="4599039"/>
            <a:ext cx="901441" cy="543516"/>
          </a:xfrm>
          <a:prstGeom prst="rect">
            <a:avLst/>
          </a:prstGeom>
        </p:spPr>
      </p:pic>
      <p:pic>
        <p:nvPicPr>
          <p:cNvPr id="1026" name="Picture 2" descr="https://pbs.twimg.com/profile_images/609384499487621121/T0uj2LEe.jp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793" y="5889785"/>
            <a:ext cx="750089" cy="75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eteofrance.com/mf3-base-theme/images/meteo_france_logo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388" y="5877560"/>
            <a:ext cx="752475" cy="75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78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ángulo 67"/>
          <p:cNvSpPr/>
          <p:nvPr/>
        </p:nvSpPr>
        <p:spPr>
          <a:xfrm>
            <a:off x="-12428" y="5323743"/>
            <a:ext cx="9144000" cy="3942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Rectángulo 66"/>
          <p:cNvSpPr/>
          <p:nvPr/>
        </p:nvSpPr>
        <p:spPr>
          <a:xfrm>
            <a:off x="-12428" y="3520826"/>
            <a:ext cx="9144000" cy="4531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0" y="904876"/>
            <a:ext cx="9144000" cy="37113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 smtClean="0"/>
              <a:t>National and International collaborations</a:t>
            </a:r>
            <a:endParaRPr lang="en-US" sz="2400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8" name="Picture 2" descr="http://www.dfrcag.com/wp-content/uploads/2013/04/MeteoSim-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93" y="2384889"/>
            <a:ext cx="8699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Picture 4" descr="http://2.bp.blogspot.com/_7yB-eeGviiI/TQj7yE2S1ZI/AAAAAAAADgQ/grTm04T73GA/s1600/seat+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65" y="1562011"/>
            <a:ext cx="675258" cy="66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0" name="Picture 10" descr="http://www.evader-project.eu/partners/Applus%20IDIADA%2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955" y="1579050"/>
            <a:ext cx="87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1" name="Picture 2" descr="http://laguiadelvino.mx/wp-content/uploads/2013/02/logo_bodega_torres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567" y="6200839"/>
            <a:ext cx="1136521" cy="55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3" name="Picture 29" descr="https://www.awstruepower.com/assets/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002" y="4724190"/>
            <a:ext cx="2103438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6" name="Picture 41" descr="http://bcnecologia.net/sites/default/files/bcneco-log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850" y="1655717"/>
            <a:ext cx="1406783" cy="4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7" name="Picture 43" descr="http://blog.proyectosnavarra.es/wp-content/uploads/2012/11/logo-cener-e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529" y="4152267"/>
            <a:ext cx="22240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93" y="1686213"/>
            <a:ext cx="1012065" cy="406485"/>
          </a:xfrm>
          <a:prstGeom prst="rect">
            <a:avLst/>
          </a:prstGeom>
        </p:spPr>
      </p:pic>
      <p:pic>
        <p:nvPicPr>
          <p:cNvPr id="1026" name="Picture 2" descr="http://inlab.fib.upc.edu/sites/default/files/logo_inlab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90674" y="1589275"/>
            <a:ext cx="1070168" cy="574991"/>
          </a:xfrm>
          <a:prstGeom prst="rect">
            <a:avLst/>
          </a:prstGeom>
          <a:solidFill>
            <a:schemeClr val="accent1"/>
          </a:solidFill>
          <a:extLst/>
        </p:spPr>
      </p:pic>
      <p:pic>
        <p:nvPicPr>
          <p:cNvPr id="1028" name="Picture 4" descr="http://w3.racc.es/microsites/socio/img/theme/logo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95" y="1495771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"/>
          <a:stretch/>
        </p:blipFill>
        <p:spPr>
          <a:xfrm>
            <a:off x="78197" y="1535097"/>
            <a:ext cx="1052328" cy="70453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13"/>
          <a:srcRect l="22001" t="44845" r="22001" b="20791"/>
          <a:stretch/>
        </p:blipFill>
        <p:spPr>
          <a:xfrm>
            <a:off x="7831868" y="1680451"/>
            <a:ext cx="1246671" cy="593653"/>
          </a:xfrm>
          <a:prstGeom prst="rect">
            <a:avLst/>
          </a:prstGeom>
        </p:spPr>
      </p:pic>
      <p:pic>
        <p:nvPicPr>
          <p:cNvPr id="48" name="Picture 6"/>
          <p:cNvPicPr/>
          <p:nvPr/>
        </p:nvPicPr>
        <p:blipFill>
          <a:blip r:embed="rId14"/>
          <a:stretch>
            <a:fillRect/>
          </a:stretch>
        </p:blipFill>
        <p:spPr>
          <a:xfrm>
            <a:off x="5768019" y="4767637"/>
            <a:ext cx="1174181" cy="3362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49" name="Picture 4"/>
          <p:cNvPicPr/>
          <p:nvPr/>
        </p:nvPicPr>
        <p:blipFill>
          <a:blip r:embed="rId15"/>
          <a:srcRect t="9262" r="26315"/>
          <a:stretch>
            <a:fillRect/>
          </a:stretch>
        </p:blipFill>
        <p:spPr>
          <a:xfrm>
            <a:off x="480694" y="4116875"/>
            <a:ext cx="1448386" cy="546323"/>
          </a:xfrm>
          <a:prstGeom prst="rect">
            <a:avLst/>
          </a:prstGeom>
          <a:ln>
            <a:noFill/>
          </a:ln>
        </p:spPr>
      </p:pic>
      <p:pic>
        <p:nvPicPr>
          <p:cNvPr id="50" name="Picture 6"/>
          <p:cNvPicPr/>
          <p:nvPr/>
        </p:nvPicPr>
        <p:blipFill>
          <a:blip r:embed="rId16"/>
          <a:srcRect l="10687" t="17748" r="11487" b="13160"/>
          <a:stretch>
            <a:fillRect/>
          </a:stretch>
        </p:blipFill>
        <p:spPr>
          <a:xfrm>
            <a:off x="3588739" y="4133630"/>
            <a:ext cx="898330" cy="504000"/>
          </a:xfrm>
          <a:prstGeom prst="rect">
            <a:avLst/>
          </a:prstGeom>
          <a:ln>
            <a:noFill/>
          </a:ln>
        </p:spPr>
      </p:pic>
      <p:pic>
        <p:nvPicPr>
          <p:cNvPr id="51" name="Picture 8"/>
          <p:cNvPicPr/>
          <p:nvPr/>
        </p:nvPicPr>
        <p:blipFill>
          <a:blip r:embed="rId17"/>
          <a:stretch>
            <a:fillRect/>
          </a:stretch>
        </p:blipFill>
        <p:spPr>
          <a:xfrm>
            <a:off x="4608861" y="4152267"/>
            <a:ext cx="1755414" cy="504000"/>
          </a:xfrm>
          <a:prstGeom prst="rect">
            <a:avLst/>
          </a:prstGeom>
          <a:ln>
            <a:noFill/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34150" y="6204638"/>
            <a:ext cx="1028942" cy="55482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39955" y="6197239"/>
            <a:ext cx="1164177" cy="57117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218379" y="4753235"/>
            <a:ext cx="746929" cy="44970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77425" y="4604268"/>
            <a:ext cx="1235135" cy="499591"/>
          </a:xfrm>
          <a:prstGeom prst="rect">
            <a:avLst/>
          </a:prstGeom>
        </p:spPr>
      </p:pic>
      <p:pic>
        <p:nvPicPr>
          <p:cNvPr id="52" name="Picture 10"/>
          <p:cNvPicPr/>
          <p:nvPr/>
        </p:nvPicPr>
        <p:blipFill>
          <a:blip r:embed="rId22"/>
          <a:stretch>
            <a:fillRect/>
          </a:stretch>
        </p:blipFill>
        <p:spPr>
          <a:xfrm>
            <a:off x="1997228" y="4173481"/>
            <a:ext cx="1445379" cy="343570"/>
          </a:xfrm>
          <a:prstGeom prst="rect">
            <a:avLst/>
          </a:prstGeom>
          <a:ln>
            <a:noFill/>
          </a:ln>
        </p:spPr>
      </p:pic>
      <p:pic>
        <p:nvPicPr>
          <p:cNvPr id="61" name="Picture 2" descr="Home Inypsa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812" y="2399512"/>
            <a:ext cx="1465542" cy="45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SGS Logo. Return to home page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485" y="2401227"/>
            <a:ext cx="998069" cy="485786"/>
          </a:xfrm>
          <a:prstGeom prst="rect">
            <a:avLst/>
          </a:prstGeom>
          <a:solidFill>
            <a:schemeClr val="accent1"/>
          </a:solidFill>
          <a:extLst/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7" t="25188" r="67456" b="67943"/>
          <a:stretch/>
        </p:blipFill>
        <p:spPr bwMode="auto">
          <a:xfrm>
            <a:off x="5734996" y="2393648"/>
            <a:ext cx="1287324" cy="48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Imagen 6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075698" y="2384889"/>
            <a:ext cx="1091747" cy="485786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-36512" y="845666"/>
            <a:ext cx="3488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Industrial partners. Air quality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6" name="Rectángulo 65"/>
          <p:cNvSpPr/>
          <p:nvPr/>
        </p:nvSpPr>
        <p:spPr>
          <a:xfrm>
            <a:off x="0" y="3509962"/>
            <a:ext cx="3188693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Industrial partners. Energy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9" name="Rectángulo 68"/>
          <p:cNvSpPr/>
          <p:nvPr/>
        </p:nvSpPr>
        <p:spPr>
          <a:xfrm>
            <a:off x="4452" y="5312631"/>
            <a:ext cx="358809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Industrial partners. Agriculture</a:t>
            </a:r>
            <a:endParaRPr lang="es-ES" sz="2000" dirty="0">
              <a:solidFill>
                <a:schemeClr val="accent1"/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27"/>
          <a:srcRect l="9878" t="24905" r="7766" b="24905"/>
          <a:stretch/>
        </p:blipFill>
        <p:spPr>
          <a:xfrm>
            <a:off x="3190367" y="2353941"/>
            <a:ext cx="1377677" cy="56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53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dirty="0">
                <a:latin typeface="Arial"/>
              </a:rPr>
              <a:t>Atmospheric composition research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496" y="845666"/>
            <a:ext cx="9001000" cy="565990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gl-ES" sz="2000" b="1" dirty="0" smtClean="0">
                <a:solidFill>
                  <a:schemeClr val="tx2"/>
                </a:solidFill>
              </a:rPr>
              <a:t>Development of air quality models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sz="2000" dirty="0" smtClean="0">
                <a:solidFill>
                  <a:schemeClr val="tx2"/>
                </a:solidFill>
              </a:rPr>
              <a:t>Development of the online multiscale NMMB/BSC-CTM model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sz="2000" dirty="0">
                <a:solidFill>
                  <a:schemeClr val="tx2"/>
                </a:solidFill>
              </a:rPr>
              <a:t>Development of urban (microscale) </a:t>
            </a:r>
            <a:r>
              <a:rPr lang="gl-ES" sz="2000" dirty="0" smtClean="0">
                <a:solidFill>
                  <a:schemeClr val="tx2"/>
                </a:solidFill>
              </a:rPr>
              <a:t>models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endParaRPr lang="gl-ES" sz="2000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gl-ES" sz="2000" b="1" dirty="0">
                <a:solidFill>
                  <a:schemeClr val="tx2"/>
                </a:solidFill>
              </a:rPr>
              <a:t>Air quality assessment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sz="2000" dirty="0">
                <a:solidFill>
                  <a:schemeClr val="tx2"/>
                </a:solidFill>
              </a:rPr>
              <a:t>Impact of air quality sources and regions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sz="2000" dirty="0" smtClean="0">
                <a:solidFill>
                  <a:schemeClr val="tx2"/>
                </a:solidFill>
              </a:rPr>
              <a:t>Air </a:t>
            </a:r>
            <a:r>
              <a:rPr lang="gl-ES" sz="2000" dirty="0">
                <a:solidFill>
                  <a:schemeClr val="tx2"/>
                </a:solidFill>
              </a:rPr>
              <a:t>quality trends analysis </a:t>
            </a:r>
            <a:endParaRPr lang="gl-ES" sz="2000" dirty="0" smtClean="0">
              <a:solidFill>
                <a:schemeClr val="tx2"/>
              </a:solidFill>
            </a:endParaRPr>
          </a:p>
          <a:p>
            <a:pPr marL="534988" lvl="2" indent="-354013">
              <a:buFont typeface="Arial" panose="020B0604020202020204" pitchFamily="34" charset="0"/>
              <a:buChar char="•"/>
            </a:pPr>
            <a:endParaRPr lang="gl-ES" sz="2000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gl-ES" sz="2000" b="1" dirty="0">
                <a:solidFill>
                  <a:schemeClr val="tx2"/>
                </a:solidFill>
              </a:rPr>
              <a:t>Emission modelling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sz="2000" dirty="0">
                <a:solidFill>
                  <a:schemeClr val="tx2"/>
                </a:solidFill>
              </a:rPr>
              <a:t>HERMESv2.0 bottom-up emission </a:t>
            </a:r>
            <a:r>
              <a:rPr lang="gl-ES" sz="2000" dirty="0" smtClean="0">
                <a:solidFill>
                  <a:schemeClr val="tx2"/>
                </a:solidFill>
              </a:rPr>
              <a:t>model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endParaRPr lang="gl-ES" sz="2000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gl-ES" sz="2000" b="1" dirty="0">
                <a:solidFill>
                  <a:schemeClr val="tx2"/>
                </a:solidFill>
              </a:rPr>
              <a:t>Mineral dust modelling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sz="2000" dirty="0" smtClean="0">
                <a:solidFill>
                  <a:schemeClr val="tx2"/>
                </a:solidFill>
              </a:rPr>
              <a:t>Operational forecasts: NMMB/BSC-Dust </a:t>
            </a:r>
            <a:r>
              <a:rPr lang="gl-ES" sz="2000" dirty="0">
                <a:solidFill>
                  <a:schemeClr val="tx2"/>
                </a:solidFill>
              </a:rPr>
              <a:t>model, BSC-DREAM8b </a:t>
            </a:r>
            <a:r>
              <a:rPr lang="gl-ES" sz="2000" dirty="0" smtClean="0">
                <a:solidFill>
                  <a:schemeClr val="tx2"/>
                </a:solidFill>
              </a:rPr>
              <a:t>model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sz="2000" dirty="0">
                <a:solidFill>
                  <a:schemeClr val="tx2"/>
                </a:solidFill>
              </a:rPr>
              <a:t>Data assimilation 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sz="2000" dirty="0">
                <a:solidFill>
                  <a:schemeClr val="tx2"/>
                </a:solidFill>
              </a:rPr>
              <a:t>Mineral dust mineralogy </a:t>
            </a:r>
            <a:endParaRPr lang="gl-ES" sz="2000" dirty="0" smtClean="0">
              <a:solidFill>
                <a:schemeClr val="tx2"/>
              </a:solidFill>
            </a:endParaRPr>
          </a:p>
          <a:p>
            <a:pPr marL="534988" lvl="2" indent="-354013">
              <a:buFont typeface="Arial" panose="020B0604020202020204" pitchFamily="34" charset="0"/>
              <a:buChar char="•"/>
            </a:pPr>
            <a:endParaRPr lang="gl-ES" sz="2000" dirty="0">
              <a:solidFill>
                <a:schemeClr val="tx2"/>
              </a:solidFill>
            </a:endParaRPr>
          </a:p>
          <a:p>
            <a:pPr marL="457200" lvl="1" indent="-457200">
              <a:buFont typeface="+mj-lt"/>
              <a:buAutoNum type="arabicPeriod" startAt="5"/>
            </a:pPr>
            <a:r>
              <a:rPr lang="en-US" b="1" dirty="0">
                <a:solidFill>
                  <a:schemeClr val="tx2"/>
                </a:solidFill>
              </a:rPr>
              <a:t>Aerosols interaction with </a:t>
            </a:r>
            <a:r>
              <a:rPr lang="en-US" b="1" dirty="0" smtClean="0">
                <a:solidFill>
                  <a:schemeClr val="tx2"/>
                </a:solidFill>
              </a:rPr>
              <a:t>radiation</a:t>
            </a: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Short to long term analysis  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534988" lvl="2" indent="-354013">
              <a:buFont typeface="Arial" panose="020B0604020202020204" pitchFamily="34" charset="0"/>
              <a:buChar char="•"/>
            </a:pPr>
            <a:r>
              <a:rPr lang="gl-ES" sz="2000" dirty="0" smtClean="0">
                <a:solidFill>
                  <a:schemeClr val="tx2"/>
                </a:solidFill>
              </a:rPr>
              <a:t>Aerosols’ optical properties</a:t>
            </a: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gl-ES" sz="3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gl-E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gl-E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00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50" y="4849819"/>
            <a:ext cx="2564892" cy="2181130"/>
          </a:xfrm>
          <a:prstGeom prst="rect">
            <a:avLst/>
          </a:prstGeom>
          <a:ln>
            <a:noFill/>
          </a:ln>
        </p:spPr>
      </p:pic>
      <p:pic>
        <p:nvPicPr>
          <p:cNvPr id="72" name="Picture 71"/>
          <p:cNvPicPr/>
          <p:nvPr/>
        </p:nvPicPr>
        <p:blipFill>
          <a:blip r:embed="rId4"/>
          <a:stretch>
            <a:fillRect/>
          </a:stretch>
        </p:blipFill>
        <p:spPr>
          <a:xfrm>
            <a:off x="251520" y="2285826"/>
            <a:ext cx="3600000" cy="2620404"/>
          </a:xfrm>
          <a:prstGeom prst="rect">
            <a:avLst/>
          </a:prstGeom>
          <a:ln>
            <a:noFill/>
          </a:ln>
        </p:spPr>
      </p:pic>
      <p:sp>
        <p:nvSpPr>
          <p:cNvPr id="80" name="CustomShape 3"/>
          <p:cNvSpPr/>
          <p:nvPr/>
        </p:nvSpPr>
        <p:spPr>
          <a:xfrm>
            <a:off x="91439" y="831123"/>
            <a:ext cx="4480561" cy="1166671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marL="285750" indent="-285750">
              <a:buFont typeface="Arial"/>
              <a:buChar char="•"/>
            </a:pPr>
            <a:r>
              <a:rPr lang="gl-ES" sz="1600" i="1" dirty="0" smtClean="0">
                <a:latin typeface="Arial"/>
              </a:rPr>
              <a:t>Global aerosols and chemistry NMMB/BSC-CTM</a:t>
            </a:r>
            <a:endParaRPr lang="en-US" sz="1600" i="1" dirty="0" smtClean="0">
              <a:latin typeface="Arial"/>
            </a:endParaRPr>
          </a:p>
          <a:p>
            <a:r>
              <a:rPr lang="en-US" i="1" dirty="0" smtClean="0"/>
              <a:t>Anthropogenic and biomass burning emissions: ACCMIP (annual)</a:t>
            </a:r>
            <a:endParaRPr lang="en-US" dirty="0" smtClean="0"/>
          </a:p>
          <a:p>
            <a:r>
              <a:rPr lang="en-US" i="1" dirty="0" smtClean="0"/>
              <a:t>Fires' inj. height: IS4F (monthly) </a:t>
            </a:r>
          </a:p>
          <a:p>
            <a:r>
              <a:rPr lang="en-US" i="1" dirty="0" smtClean="0"/>
              <a:t>Simulated years: 2002–2006 (monthly means </a:t>
            </a:r>
            <a:r>
              <a:rPr lang="en-US" i="1" dirty="0" err="1" smtClean="0"/>
              <a:t>eval</a:t>
            </a:r>
            <a:r>
              <a:rPr lang="en-US" i="1" dirty="0" smtClean="0"/>
              <a:t>.)</a:t>
            </a:r>
            <a:endParaRPr sz="1600" dirty="0"/>
          </a:p>
        </p:txBody>
      </p:sp>
      <p:sp>
        <p:nvSpPr>
          <p:cNvPr id="26" name="CustomShape 2"/>
          <p:cNvSpPr/>
          <p:nvPr/>
        </p:nvSpPr>
        <p:spPr>
          <a:xfrm>
            <a:off x="0" y="72000"/>
            <a:ext cx="8926920" cy="8095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sz="2400" dirty="0">
                <a:solidFill>
                  <a:schemeClr val="accent1"/>
                </a:solidFill>
              </a:rPr>
              <a:t>1) Air quality modelling – from global to local</a:t>
            </a:r>
            <a:endParaRPr sz="2400" dirty="0">
              <a:solidFill>
                <a:schemeClr val="accent1"/>
              </a:solidFill>
            </a:endParaRPr>
          </a:p>
        </p:txBody>
      </p:sp>
      <p:pic>
        <p:nvPicPr>
          <p:cNvPr id="12" name="Imagen 1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2416" y="2103455"/>
            <a:ext cx="2160000" cy="2486381"/>
          </a:xfrm>
          <a:prstGeom prst="rect">
            <a:avLst/>
          </a:prstGeom>
        </p:spPr>
      </p:pic>
      <p:pic>
        <p:nvPicPr>
          <p:cNvPr id="13" name="Imagen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4651614"/>
            <a:ext cx="2160000" cy="370516"/>
          </a:xfrm>
          <a:prstGeom prst="rect">
            <a:avLst/>
          </a:prstGeom>
        </p:spPr>
      </p:pic>
      <p:sp>
        <p:nvSpPr>
          <p:cNvPr id="14" name="CustomShape 3"/>
          <p:cNvSpPr/>
          <p:nvPr/>
        </p:nvSpPr>
        <p:spPr>
          <a:xfrm>
            <a:off x="4788024" y="831123"/>
            <a:ext cx="3960440" cy="34624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marL="285750" indent="-285750">
              <a:buFont typeface="Arial"/>
              <a:buChar char="•"/>
            </a:pPr>
            <a:r>
              <a:rPr lang="en-US" sz="1600" i="1" dirty="0" smtClean="0"/>
              <a:t>CALIOPE </a:t>
            </a:r>
            <a:r>
              <a:rPr lang="gl-ES" sz="1600" i="1" dirty="0" smtClean="0"/>
              <a:t>1km – Barcelona</a:t>
            </a:r>
          </a:p>
          <a:p>
            <a:pPr marL="285750" indent="-285750">
              <a:buFont typeface="Arial"/>
              <a:buChar char="•"/>
            </a:pPr>
            <a:endParaRPr lang="gl-ES" sz="1600" i="1" dirty="0" smtClean="0"/>
          </a:p>
          <a:p>
            <a:r>
              <a:rPr lang="gl-ES" i="1" dirty="0"/>
              <a:t>WRF-HERMES-CMAQ model</a:t>
            </a:r>
            <a:endParaRPr lang="en-US" i="1" dirty="0"/>
          </a:p>
        </p:txBody>
      </p:sp>
      <p:pic>
        <p:nvPicPr>
          <p:cNvPr id="16" name="Imagen 1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9"/>
          <a:stretch/>
        </p:blipFill>
        <p:spPr>
          <a:xfrm>
            <a:off x="6802416" y="2112853"/>
            <a:ext cx="2160000" cy="2502873"/>
          </a:xfrm>
          <a:prstGeom prst="rect">
            <a:avLst/>
          </a:prstGeom>
        </p:spPr>
      </p:pic>
      <p:pic>
        <p:nvPicPr>
          <p:cNvPr id="17" name="Imagen 1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11"/>
          <a:stretch/>
        </p:blipFill>
        <p:spPr>
          <a:xfrm>
            <a:off x="6749833" y="4649693"/>
            <a:ext cx="2420804" cy="3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8928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2000"/>
            <a:ext cx="6732240" cy="696944"/>
          </a:xfr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sz="2400" dirty="0">
                <a:latin typeface="Arial"/>
              </a:rPr>
              <a:t>2/3) Air quality assessment. Emission modelling</a:t>
            </a:r>
          </a:p>
        </p:txBody>
      </p:sp>
      <p:pic>
        <p:nvPicPr>
          <p:cNvPr id="13" name="4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41" r="51728" b="25330"/>
          <a:stretch/>
        </p:blipFill>
        <p:spPr>
          <a:xfrm>
            <a:off x="16281" y="4201904"/>
            <a:ext cx="3600000" cy="2836450"/>
          </a:xfrm>
          <a:prstGeom prst="rect">
            <a:avLst/>
          </a:prstGeom>
        </p:spPr>
      </p:pic>
      <p:pic>
        <p:nvPicPr>
          <p:cNvPr id="14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1" y="1629299"/>
            <a:ext cx="3600000" cy="2700000"/>
          </a:xfrm>
          <a:prstGeom prst="rect">
            <a:avLst/>
          </a:prstGeom>
        </p:spPr>
      </p:pic>
      <p:sp>
        <p:nvSpPr>
          <p:cNvPr id="4" name="Curved Left Arrow 3"/>
          <p:cNvSpPr/>
          <p:nvPr/>
        </p:nvSpPr>
        <p:spPr>
          <a:xfrm>
            <a:off x="3760697" y="2853435"/>
            <a:ext cx="576064" cy="288032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6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5498" y="4114728"/>
            <a:ext cx="900000" cy="602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652281" y="3573515"/>
            <a:ext cx="925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s-ES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shipping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ustomShape 3"/>
          <p:cNvSpPr/>
          <p:nvPr/>
        </p:nvSpPr>
        <p:spPr>
          <a:xfrm>
            <a:off x="16281" y="859464"/>
            <a:ext cx="3203953" cy="34624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marL="285750" indent="-285750">
              <a:buFont typeface="Arial"/>
              <a:buChar char="•"/>
            </a:pPr>
            <a:r>
              <a:rPr lang="gl-ES" sz="1600" i="1" dirty="0"/>
              <a:t>Source attribution – </a:t>
            </a:r>
            <a:r>
              <a:rPr lang="gl-ES" sz="1600" i="1" dirty="0" smtClean="0"/>
              <a:t>Europe</a:t>
            </a:r>
          </a:p>
          <a:p>
            <a:pPr marL="285750" indent="-285750">
              <a:buFont typeface="Arial"/>
              <a:buChar char="•"/>
            </a:pPr>
            <a:endParaRPr lang="gl-ES" sz="1600" i="1" dirty="0"/>
          </a:p>
          <a:p>
            <a:r>
              <a:rPr lang="gl-ES" i="1" dirty="0" smtClean="0"/>
              <a:t>CALIOPE – EU (12 km)</a:t>
            </a:r>
            <a:endParaRPr lang="en-US" i="1" dirty="0"/>
          </a:p>
        </p:txBody>
      </p:sp>
      <p:sp>
        <p:nvSpPr>
          <p:cNvPr id="11" name="CustomShape 3"/>
          <p:cNvSpPr/>
          <p:nvPr/>
        </p:nvSpPr>
        <p:spPr>
          <a:xfrm>
            <a:off x="4606230" y="871655"/>
            <a:ext cx="4286250" cy="34624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marL="285750" indent="-285750">
              <a:buFont typeface="Arial"/>
              <a:buChar char="•"/>
            </a:pPr>
            <a:r>
              <a:rPr lang="gl-ES" sz="1600" i="1" dirty="0" smtClean="0"/>
              <a:t>HERMES in-house emission model</a:t>
            </a:r>
          </a:p>
          <a:p>
            <a:pPr marL="285750" indent="-285750">
              <a:buFont typeface="Arial"/>
              <a:buChar char="•"/>
            </a:pPr>
            <a:endParaRPr lang="gl-ES" sz="1600" i="1" dirty="0"/>
          </a:p>
        </p:txBody>
      </p:sp>
      <p:pic>
        <p:nvPicPr>
          <p:cNvPr id="12" name="Picture 2" descr="http://www.bsc.es/int/AQFcv2/EMIS/ip/latest/BSC-ES_EMISSIONS_NO2_ANIM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139334"/>
            <a:ext cx="2580486" cy="193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www.bsc.es/int/AQFcv2/EMIS/eu/latest/BSC-ES_EMISSIONS_NO2_ANIM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05706"/>
            <a:ext cx="2580484" cy="193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www.bsc.es/int/AQFcv2/EMIS-CAT1km/latest/BSC-ES_EMISSIONS_NO2_ANIM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092310"/>
            <a:ext cx="2580486" cy="193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ustomShape 3"/>
          <p:cNvSpPr/>
          <p:nvPr/>
        </p:nvSpPr>
        <p:spPr>
          <a:xfrm>
            <a:off x="4637408" y="1368143"/>
            <a:ext cx="1702544" cy="272859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gl-ES" i="1" dirty="0" smtClean="0">
                <a:latin typeface="Arial"/>
              </a:rPr>
              <a:t>HERMESv2.0</a:t>
            </a:r>
          </a:p>
          <a:p>
            <a:r>
              <a:rPr lang="gl-ES" i="1" dirty="0" smtClean="0"/>
              <a:t>Hourly gridded emissions of anthropogenic and biogenic pollutants</a:t>
            </a:r>
          </a:p>
          <a:p>
            <a:endParaRPr lang="gl-ES" i="1" dirty="0" smtClean="0"/>
          </a:p>
          <a:p>
            <a:endParaRPr lang="en-US" i="1" dirty="0" smtClean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804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0" y="72000"/>
            <a:ext cx="6191250" cy="696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/>
          <a:p>
            <a:r>
              <a:rPr lang="en-US" sz="2400" dirty="0"/>
              <a:t>4) Mineral dust modelling: data assimilation</a:t>
            </a:r>
            <a:endParaRPr lang="en-US" sz="2400" dirty="0">
              <a:sym typeface="Calibri"/>
            </a:endParaRPr>
          </a:p>
        </p:txBody>
      </p:sp>
      <p:sp>
        <p:nvSpPr>
          <p:cNvPr id="166" name="Shape 166"/>
          <p:cNvSpPr txBox="1"/>
          <p:nvPr/>
        </p:nvSpPr>
        <p:spPr>
          <a:xfrm>
            <a:off x="2339975" y="6016625"/>
            <a:ext cx="7056437" cy="12287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AERONET stations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Black dot → dust AOD AE&lt;=0.75 ;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Grey dots → uncertain type of AOD with 0.75&lt;AE&lt;1.3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Shape 167"/>
          <p:cNvSpPr txBox="1"/>
          <p:nvPr/>
        </p:nvSpPr>
        <p:spPr>
          <a:xfrm>
            <a:off x="179386" y="857250"/>
            <a:ext cx="8964612" cy="3778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Short-range transport		Near sources		Long-range transport</a:t>
            </a:r>
          </a:p>
        </p:txBody>
      </p:sp>
      <p:pic>
        <p:nvPicPr>
          <p:cNvPr id="6" name="Shape 1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" y="1168400"/>
            <a:ext cx="9144000" cy="4683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361173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9_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2851</Words>
  <Application>Microsoft Office PowerPoint</Application>
  <PresentationFormat>Personalizado</PresentationFormat>
  <Paragraphs>443</Paragraphs>
  <Slides>53</Slides>
  <Notes>34</Notes>
  <HiddenSlides>18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5</vt:i4>
      </vt:variant>
      <vt:variant>
        <vt:lpstr>Títulos de diapositiva</vt:lpstr>
      </vt:variant>
      <vt:variant>
        <vt:i4>53</vt:i4>
      </vt:variant>
    </vt:vector>
  </HeadingPairs>
  <TitlesOfParts>
    <vt:vector size="70" baseType="lpstr">
      <vt:lpstr>ＭＳ Ｐゴシック</vt:lpstr>
      <vt:lpstr>Arial</vt:lpstr>
      <vt:lpstr>Calibri</vt:lpstr>
      <vt:lpstr>Century Gothic</vt:lpstr>
      <vt:lpstr>Droid Sans Fallback</vt:lpstr>
      <vt:lpstr>Helvetica</vt:lpstr>
      <vt:lpstr>Helvetica Neue</vt:lpstr>
      <vt:lpstr>Noto Symbol</vt:lpstr>
      <vt:lpstr>OCR A Std</vt:lpstr>
      <vt:lpstr>Palatino Linotype</vt:lpstr>
      <vt:lpstr>Times New Roman</vt:lpstr>
      <vt:lpstr>Wingdings</vt:lpstr>
      <vt:lpstr>1_Office Theme</vt:lpstr>
      <vt:lpstr>2_Office Theme</vt:lpstr>
      <vt:lpstr>7_Office Theme</vt:lpstr>
      <vt:lpstr>4_Office Theme</vt:lpstr>
      <vt:lpstr>9_Office Theme</vt:lpstr>
      <vt:lpstr>Presentación de PowerPoint</vt:lpstr>
      <vt:lpstr>BSC-ES</vt:lpstr>
      <vt:lpstr>Spatial scales</vt:lpstr>
      <vt:lpstr>Temporal scales</vt:lpstr>
      <vt:lpstr>Atmospheric Composition</vt:lpstr>
      <vt:lpstr>Atmospheric composition research</vt:lpstr>
      <vt:lpstr>Presentación de PowerPoint</vt:lpstr>
      <vt:lpstr>2/3) Air quality assessment. Emission modelling</vt:lpstr>
      <vt:lpstr>4) Mineral dust modelling: data assimilation</vt:lpstr>
      <vt:lpstr>5) Aerosols interaction with radiation</vt:lpstr>
      <vt:lpstr>Climate Prediction</vt:lpstr>
      <vt:lpstr>Climate prediction time scales</vt:lpstr>
      <vt:lpstr>Climate prediction experiments</vt:lpstr>
      <vt:lpstr>Climate prediction experiments</vt:lpstr>
      <vt:lpstr>Climate prediction experiments</vt:lpstr>
      <vt:lpstr>Climate prediction experiments</vt:lpstr>
      <vt:lpstr>Climate prediction experiments</vt:lpstr>
      <vt:lpstr>Climate prediction research</vt:lpstr>
      <vt:lpstr>1) Large ensemble sea ice reconstructions </vt:lpstr>
      <vt:lpstr>Presentación de PowerPoint</vt:lpstr>
      <vt:lpstr>3) Climate response to volcanoes</vt:lpstr>
      <vt:lpstr>4) Impact of land surface initialization</vt:lpstr>
      <vt:lpstr>4) Impact of Arctic sea ice initialisation</vt:lpstr>
      <vt:lpstr>5) Antarctic sea ice record maximum</vt:lpstr>
      <vt:lpstr>Computational Earth Sciences</vt:lpstr>
      <vt:lpstr>Computational Earth Sciences</vt:lpstr>
      <vt:lpstr>Computational Earth Sciences</vt:lpstr>
      <vt:lpstr>Workflows: Autosubmit</vt:lpstr>
      <vt:lpstr>Efficient data analysis</vt:lpstr>
      <vt:lpstr>Earth Science Services</vt:lpstr>
      <vt:lpstr>Air Quality Services</vt:lpstr>
      <vt:lpstr>Mineral Dust Services</vt:lpstr>
      <vt:lpstr>Seasonal wind power predictions</vt:lpstr>
      <vt:lpstr>Seasonal predictions and climate projections. Agriculture. </vt:lpstr>
      <vt:lpstr>Hurricane landfall predictions</vt:lpstr>
      <vt:lpstr>Synergies</vt:lpstr>
      <vt:lpstr>Presentación de PowerPoint</vt:lpstr>
      <vt:lpstr>Multi-scale modeling</vt:lpstr>
      <vt:lpstr>Air quality (AQ) modelling</vt:lpstr>
      <vt:lpstr>HERMESv2.0 Conceptual Framework </vt:lpstr>
      <vt:lpstr>Tools.  Sensor networks for air quality studies. </vt:lpstr>
      <vt:lpstr>Mineral Dust Data Assimilation</vt:lpstr>
      <vt:lpstr>Interaction with meteorology: DRE</vt:lpstr>
      <vt:lpstr>Dust mineralogy</vt:lpstr>
      <vt:lpstr>4-5) Observational uncertainty</vt:lpstr>
      <vt:lpstr>5) Event attribution</vt:lpstr>
      <vt:lpstr>5) Attributable risk and model error</vt:lpstr>
      <vt:lpstr>Seasonal predictions of Hurricanes</vt:lpstr>
      <vt:lpstr>Temperature forecasts for energy</vt:lpstr>
      <vt:lpstr>Computational Earth Services</vt:lpstr>
      <vt:lpstr>Predicting extremes</vt:lpstr>
      <vt:lpstr>National and International collaborations</vt:lpstr>
      <vt:lpstr>National and International collaborations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bscuser</dc:creator>
  <cp:lastModifiedBy>Maria</cp:lastModifiedBy>
  <cp:revision>52</cp:revision>
  <dcterms:modified xsi:type="dcterms:W3CDTF">2016-03-10T09:16:14Z</dcterms:modified>
</cp:coreProperties>
</file>